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61" r:id="rId3"/>
    <p:sldId id="263" r:id="rId4"/>
    <p:sldId id="259" r:id="rId5"/>
  </p:sldIdLst>
  <p:sldSz cx="12192000" cy="6858000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6D92"/>
    <a:srgbClr val="BF9000"/>
    <a:srgbClr val="AB7942"/>
    <a:srgbClr val="A6CE39"/>
    <a:srgbClr val="7F6000"/>
    <a:srgbClr val="EC008C"/>
    <a:srgbClr val="FF40FF"/>
    <a:srgbClr val="05B0F0"/>
    <a:srgbClr val="17A8D8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89"/>
    <p:restoredTop sz="94719"/>
  </p:normalViewPr>
  <p:slideViewPr>
    <p:cSldViewPr snapToGrid="0">
      <p:cViewPr varScale="1">
        <p:scale>
          <a:sx n="106" d="100"/>
          <a:sy n="106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6123D-1BED-9A48-B019-7C3C55ECC5FF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DFDF9-638F-3C4B-BD75-9DD0CA40571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205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DFDF9-638F-3C4B-BD75-9DD0CA40571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792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DFDF9-638F-3C4B-BD75-9DD0CA40571D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9065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DDFDF9-638F-3C4B-BD75-9DD0CA40571D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963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5568E1-0D0D-00F6-D634-7C8476D57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29ECE0-961A-0D57-6F2B-DF621042E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309868-ECCF-9BEF-D619-BABA879B2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423C94-915E-3910-C6F7-8FFA257C0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401C18-1F34-DA35-06F7-1880353D8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240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EF6454-0763-FEA4-D729-B6713061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CC8DC4-6AD0-988A-62B2-60853F1AE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A6B66B-39E1-0562-8596-44CC5E78E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D710C1-0510-9654-9770-D05DBB872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3F6F48-A2ED-5FA6-B40E-9138BF8FC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600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2863D-8B0A-EA42-4231-651D7AB3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A26DDC-0D79-BDD4-61CB-7D18D3D26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E58D4B-3CA2-D276-96DB-2D261D47C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AA2071-6D3C-A0F7-8F96-BE5F6F52C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40DC06-E982-02B5-4408-6A309C870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843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6E88C0-CDA6-E987-689B-72E8611DB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B52D46-031E-CD5B-58E0-4BA5EEACA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A5F89B-0595-00D6-8284-72D5A3DE6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023889-AF61-BF8E-16C0-AF15C73D1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9DBC81-7EA6-8E08-6CD4-8EEE0F9CF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B65ACFB-5D46-6228-CDAA-EC11E1ADF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6270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02ED5-BDB7-136F-60C1-00200277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E09156-98D5-7413-478E-6DDA59CEB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F43B7F-EE7D-3860-7BE3-6A7B054EA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E6342F-3427-BD24-7082-43EDB35F35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C29993E-1EE4-04C4-D7DD-2E05764B1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919E497-F98C-C584-0262-6D6A6A441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5ED3B69-1566-D316-0E2C-9782E32F0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5E32FDE-CB80-230D-92AC-495813436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6683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14457-1928-A137-408A-6CD2FBFE7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C43B83B-07E5-7602-3EA2-534B52F87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8B494C-C20A-2FDC-CCE0-B9AB4ABBC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C320A50-15C2-F83C-DCE2-2EA05F4A3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6408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C2DBB50-415D-7339-1E60-3C8E55AEA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AF88B5C-5910-1440-82BA-A8F746968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7BD32C1-D341-ED58-9D53-6A951B55D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17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3FEE5C-4FCD-D319-D5EB-2F26E8EBF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AF8727-B854-2371-E6F8-92DF23549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9277202-829C-6F3C-96E3-18878D650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60EBF4-D9D2-DA48-64CA-313723056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9C8B05-4E38-6376-C553-BC26744B6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0B9FEF-C92B-6FA6-5512-8A269A788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786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E00395-CF8A-7E73-5200-0E73836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72E7634-B178-13A7-8127-49F6C29C27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CA0DA23-1E9A-482F-202C-CF16AC1B0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7FCA-F886-1AA2-7B39-C84A1A697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1394AF-6ACA-717F-FEBF-433C425FB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A8ABC7-C13B-A928-ABD7-DCF336DE5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7514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945E67-540E-69FE-7DBF-DEB3C6A0F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E48DD2-A792-2AC9-2F03-ABCACF3307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EAC66D-69BE-DB2A-3762-476D2AB85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808FA4-1C63-4F6B-F78C-C89C2CF1A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AB5044-0582-91DF-3ACC-A6CCA391F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9298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DEDC87-E15C-AAFC-62E2-EF630483D3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B28FF79-4418-B668-D522-B825A1F7B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D6301B-068D-D420-0A95-5E1C72255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63CFF2-DB23-562C-F5A1-16C240B63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AC8190-A418-1B10-595A-8301A581D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444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C746BA9-723E-A4C6-BBAF-9CF1D4D9E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69A0EC-E198-C0BD-DAF9-819052B71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540FBF-4252-BF66-034B-76758530FC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34E6B-1B16-2D43-9B63-8628B17614F5}" type="datetimeFigureOut">
              <a:rPr lang="es-ES" smtClean="0"/>
              <a:t>09/01/2024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FF103D-0920-4DA7-816A-0867897BB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C50647-06F7-AAC1-87D9-D8DD9C49B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2ACE8-50DB-CF43-B61F-CCB5F3A4FB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716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emf"/><Relationship Id="rId21" Type="http://schemas.openxmlformats.org/officeDocument/2006/relationships/image" Target="../media/image21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5" Type="http://schemas.openxmlformats.org/officeDocument/2006/relationships/image" Target="../media/image2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24" Type="http://schemas.openxmlformats.org/officeDocument/2006/relationships/image" Target="../media/image24.pn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23" Type="http://schemas.openxmlformats.org/officeDocument/2006/relationships/image" Target="../media/image23.svg"/><Relationship Id="rId28" Type="http://schemas.openxmlformats.org/officeDocument/2006/relationships/image" Target="../media/image1.pn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26" Type="http://schemas.openxmlformats.org/officeDocument/2006/relationships/image" Target="../media/image16.png"/><Relationship Id="rId3" Type="http://schemas.openxmlformats.org/officeDocument/2006/relationships/image" Target="../media/image4.png"/><Relationship Id="rId21" Type="http://schemas.openxmlformats.org/officeDocument/2006/relationships/image" Target="../media/image20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22.png"/><Relationship Id="rId25" Type="http://schemas.openxmlformats.org/officeDocument/2006/relationships/image" Target="../media/image28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27.svg"/><Relationship Id="rId29" Type="http://schemas.openxmlformats.org/officeDocument/2006/relationships/image" Target="../media/image2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24" Type="http://schemas.openxmlformats.org/officeDocument/2006/relationships/image" Target="../media/image2.sv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23" Type="http://schemas.openxmlformats.org/officeDocument/2006/relationships/image" Target="../media/image1.png"/><Relationship Id="rId28" Type="http://schemas.openxmlformats.org/officeDocument/2006/relationships/image" Target="../media/image24.png"/><Relationship Id="rId10" Type="http://schemas.openxmlformats.org/officeDocument/2006/relationships/image" Target="../media/image11.svg"/><Relationship Id="rId19" Type="http://schemas.openxmlformats.org/officeDocument/2006/relationships/image" Target="../media/image26.pn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9.svg"/><Relationship Id="rId22" Type="http://schemas.openxmlformats.org/officeDocument/2006/relationships/image" Target="../media/image21.svg"/><Relationship Id="rId27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50E6A2B-E906-3B9F-1E6F-51F565310E0F}"/>
              </a:ext>
            </a:extLst>
          </p:cNvPr>
          <p:cNvSpPr txBox="1"/>
          <p:nvPr/>
        </p:nvSpPr>
        <p:spPr>
          <a:xfrm>
            <a:off x="1402672" y="5002970"/>
            <a:ext cx="902859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EC008C"/>
                </a:solidFill>
                <a:latin typeface="Raleway" pitchFamily="2" charset="77"/>
              </a:rPr>
              <a:t>2024-2027</a:t>
            </a:r>
          </a:p>
          <a:p>
            <a:r>
              <a:rPr lang="es-ES" sz="2000" b="1" dirty="0">
                <a:latin typeface="Raleway" pitchFamily="2" charset="77"/>
              </a:rPr>
              <a:t>El Consell Comarcal de l’Alt Penedès, amb tu.</a:t>
            </a:r>
          </a:p>
          <a:p>
            <a:r>
              <a:rPr lang="es-ES" sz="1600" dirty="0">
                <a:latin typeface="Raleway" pitchFamily="2" charset="77"/>
              </a:rPr>
              <a:t>PROGRÉS SOCIAL, ECONÒMIC I TERRITORIAL A L’ALT PENEDÈS</a:t>
            </a:r>
          </a:p>
          <a:p>
            <a:endParaRPr lang="es-ES" sz="2000" b="1" dirty="0">
              <a:latin typeface="Raleway" pitchFamily="2" charset="77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E1F86017-C2BC-7628-B19A-B7F375D78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02672" y="494338"/>
            <a:ext cx="2450919" cy="902011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C95394CD-72EB-E448-6B16-744D1CA57159}"/>
              </a:ext>
            </a:extLst>
          </p:cNvPr>
          <p:cNvGrpSpPr/>
          <p:nvPr/>
        </p:nvGrpSpPr>
        <p:grpSpPr>
          <a:xfrm>
            <a:off x="1402672" y="1396349"/>
            <a:ext cx="9588566" cy="3708310"/>
            <a:chOff x="1402672" y="1396349"/>
            <a:chExt cx="9588566" cy="3708310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6174B79D-86AD-AC29-C9C9-3F53A42E5678}"/>
                </a:ext>
              </a:extLst>
            </p:cNvPr>
            <p:cNvSpPr txBox="1"/>
            <p:nvPr/>
          </p:nvSpPr>
          <p:spPr>
            <a:xfrm>
              <a:off x="1402672" y="1875490"/>
              <a:ext cx="9028590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s-ES" sz="8000" b="1" dirty="0">
                  <a:latin typeface="Raleway Black" pitchFamily="2" charset="77"/>
                </a:rPr>
                <a:t>PLA D’ACCIÓ</a:t>
              </a:r>
            </a:p>
            <a:p>
              <a:pPr>
                <a:lnSpc>
                  <a:spcPts val="8000"/>
                </a:lnSpc>
              </a:pPr>
              <a:r>
                <a:rPr lang="es-ES" sz="8000" b="1" dirty="0">
                  <a:latin typeface="Raleway Black" pitchFamily="2" charset="77"/>
                </a:rPr>
                <a:t>COMARCAL</a:t>
              </a:r>
            </a:p>
            <a:p>
              <a:pPr>
                <a:lnSpc>
                  <a:spcPts val="8000"/>
                </a:lnSpc>
              </a:pPr>
              <a:r>
                <a:rPr lang="es-ES" sz="8000" b="1" dirty="0">
                  <a:solidFill>
                    <a:srgbClr val="55B4E6"/>
                  </a:solidFill>
                  <a:latin typeface="Raleway Black" pitchFamily="2" charset="77"/>
                </a:rPr>
                <a:t>ALT PENEDÈS</a:t>
              </a:r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AF0BCA7C-460B-9D99-88E5-6F36D1440295}"/>
                </a:ext>
              </a:extLst>
            </p:cNvPr>
            <p:cNvGrpSpPr/>
            <p:nvPr/>
          </p:nvGrpSpPr>
          <p:grpSpPr>
            <a:xfrm>
              <a:off x="8540319" y="1396349"/>
              <a:ext cx="2450919" cy="3708310"/>
              <a:chOff x="8336129" y="1875490"/>
              <a:chExt cx="2388096" cy="1220260"/>
            </a:xfrm>
          </p:grpSpPr>
          <p:sp>
            <p:nvSpPr>
              <p:cNvPr id="9" name="Flecha derecha 8">
                <a:extLst>
                  <a:ext uri="{FF2B5EF4-FFF2-40B4-BE49-F238E27FC236}">
                    <a16:creationId xmlns:a16="http://schemas.microsoft.com/office/drawing/2014/main" id="{EE1DAE65-70E7-AB06-6613-0D65F1D03B1F}"/>
                  </a:ext>
                </a:extLst>
              </p:cNvPr>
              <p:cNvSpPr/>
              <p:nvPr/>
            </p:nvSpPr>
            <p:spPr>
              <a:xfrm>
                <a:off x="8336132" y="1875490"/>
                <a:ext cx="2388093" cy="512603"/>
              </a:xfrm>
              <a:prstGeom prst="righ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0" name="Flecha derecha 9">
                <a:extLst>
                  <a:ext uri="{FF2B5EF4-FFF2-40B4-BE49-F238E27FC236}">
                    <a16:creationId xmlns:a16="http://schemas.microsoft.com/office/drawing/2014/main" id="{0B381596-0524-326E-C97D-394E95D04D8C}"/>
                  </a:ext>
                </a:extLst>
              </p:cNvPr>
              <p:cNvSpPr/>
              <p:nvPr/>
            </p:nvSpPr>
            <p:spPr>
              <a:xfrm>
                <a:off x="8336131" y="2131791"/>
                <a:ext cx="2388093" cy="512603"/>
              </a:xfrm>
              <a:prstGeom prst="rightArrow">
                <a:avLst/>
              </a:prstGeom>
              <a:solidFill>
                <a:srgbClr val="A6CE3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" name="Flecha derecha 10">
                <a:extLst>
                  <a:ext uri="{FF2B5EF4-FFF2-40B4-BE49-F238E27FC236}">
                    <a16:creationId xmlns:a16="http://schemas.microsoft.com/office/drawing/2014/main" id="{5E84AFE3-4A4D-0452-01D5-8A330EF44F4C}"/>
                  </a:ext>
                </a:extLst>
              </p:cNvPr>
              <p:cNvSpPr/>
              <p:nvPr/>
            </p:nvSpPr>
            <p:spPr>
              <a:xfrm>
                <a:off x="8336130" y="2354631"/>
                <a:ext cx="2388093" cy="512603"/>
              </a:xfrm>
              <a:prstGeom prst="rightArrow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2" name="Flecha derecha 11">
                <a:extLst>
                  <a:ext uri="{FF2B5EF4-FFF2-40B4-BE49-F238E27FC236}">
                    <a16:creationId xmlns:a16="http://schemas.microsoft.com/office/drawing/2014/main" id="{BF5244E4-1001-3471-72DB-F04A2CC741AC}"/>
                  </a:ext>
                </a:extLst>
              </p:cNvPr>
              <p:cNvSpPr/>
              <p:nvPr/>
            </p:nvSpPr>
            <p:spPr>
              <a:xfrm>
                <a:off x="8336129" y="2583147"/>
                <a:ext cx="2388093" cy="512603"/>
              </a:xfrm>
              <a:prstGeom prst="rightArrow">
                <a:avLst/>
              </a:prstGeom>
              <a:solidFill>
                <a:srgbClr val="EC008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1172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Rectángulo 447">
            <a:extLst>
              <a:ext uri="{FF2B5EF4-FFF2-40B4-BE49-F238E27FC236}">
                <a16:creationId xmlns:a16="http://schemas.microsoft.com/office/drawing/2014/main" id="{2F8022B0-8958-F42F-650E-339BABA932AD}"/>
              </a:ext>
            </a:extLst>
          </p:cNvPr>
          <p:cNvSpPr/>
          <p:nvPr/>
        </p:nvSpPr>
        <p:spPr>
          <a:xfrm>
            <a:off x="0" y="1363013"/>
            <a:ext cx="12192000" cy="47242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74" name="Grupo 473">
            <a:extLst>
              <a:ext uri="{FF2B5EF4-FFF2-40B4-BE49-F238E27FC236}">
                <a16:creationId xmlns:a16="http://schemas.microsoft.com/office/drawing/2014/main" id="{3B43DEF5-A915-C032-32B9-FB7C2DBBB41F}"/>
              </a:ext>
            </a:extLst>
          </p:cNvPr>
          <p:cNvGrpSpPr/>
          <p:nvPr/>
        </p:nvGrpSpPr>
        <p:grpSpPr>
          <a:xfrm>
            <a:off x="1789612" y="1684256"/>
            <a:ext cx="9914499" cy="4389120"/>
            <a:chOff x="1789612" y="1684256"/>
            <a:chExt cx="9914499" cy="4389120"/>
          </a:xfrm>
        </p:grpSpPr>
        <p:cxnSp>
          <p:nvCxnSpPr>
            <p:cNvPr id="456" name="Conector recto 455">
              <a:extLst>
                <a:ext uri="{FF2B5EF4-FFF2-40B4-BE49-F238E27FC236}">
                  <a16:creationId xmlns:a16="http://schemas.microsoft.com/office/drawing/2014/main" id="{9510D675-2FC5-BEBD-5E7F-B047CA6328D2}"/>
                </a:ext>
              </a:extLst>
            </p:cNvPr>
            <p:cNvCxnSpPr/>
            <p:nvPr/>
          </p:nvCxnSpPr>
          <p:spPr>
            <a:xfrm flipV="1">
              <a:off x="1802675" y="1684256"/>
              <a:ext cx="0" cy="438912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Conector recto 457">
              <a:extLst>
                <a:ext uri="{FF2B5EF4-FFF2-40B4-BE49-F238E27FC236}">
                  <a16:creationId xmlns:a16="http://schemas.microsoft.com/office/drawing/2014/main" id="{CD8DE871-BB0F-46F0-CBB8-08D7053773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9612" y="1711234"/>
              <a:ext cx="3056708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Conector recto 461">
              <a:extLst>
                <a:ext uri="{FF2B5EF4-FFF2-40B4-BE49-F238E27FC236}">
                  <a16:creationId xmlns:a16="http://schemas.microsoft.com/office/drawing/2014/main" id="{C51561EE-B13B-DB66-1F06-835D1391AC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3257" y="1711234"/>
              <a:ext cx="0" cy="3162064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Conector recto 463">
              <a:extLst>
                <a:ext uri="{FF2B5EF4-FFF2-40B4-BE49-F238E27FC236}">
                  <a16:creationId xmlns:a16="http://schemas.microsoft.com/office/drawing/2014/main" id="{3F22EBED-685F-4F25-9AA1-A52C77C85B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20194" y="4886361"/>
              <a:ext cx="2834640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Conector recto 466">
              <a:extLst>
                <a:ext uri="{FF2B5EF4-FFF2-40B4-BE49-F238E27FC236}">
                  <a16:creationId xmlns:a16="http://schemas.microsoft.com/office/drawing/2014/main" id="{94AC72E5-ADDE-65A0-222D-31F4793897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80960" y="1724297"/>
              <a:ext cx="0" cy="3162064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Conector recto 467">
              <a:extLst>
                <a:ext uri="{FF2B5EF4-FFF2-40B4-BE49-F238E27FC236}">
                  <a16:creationId xmlns:a16="http://schemas.microsoft.com/office/drawing/2014/main" id="{E82217E9-C9B4-1507-A20A-86BED5267A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76606" y="1724297"/>
              <a:ext cx="3056708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Conector recto 468">
              <a:extLst>
                <a:ext uri="{FF2B5EF4-FFF2-40B4-BE49-F238E27FC236}">
                  <a16:creationId xmlns:a16="http://schemas.microsoft.com/office/drawing/2014/main" id="{7595BA78-5ABE-C4FA-A636-E2EC91EF17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20251" y="1724297"/>
              <a:ext cx="0" cy="3162064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Conector recto 471">
              <a:extLst>
                <a:ext uri="{FF2B5EF4-FFF2-40B4-BE49-F238E27FC236}">
                  <a16:creationId xmlns:a16="http://schemas.microsoft.com/office/drawing/2014/main" id="{91948029-54FF-2DB9-5A9D-18DB7E3E9A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46377" y="4869796"/>
              <a:ext cx="957734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363A6999-3A8F-C73C-EFBE-E516FACB38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502"/>
          <a:stretch/>
        </p:blipFill>
        <p:spPr>
          <a:xfrm>
            <a:off x="9637675" y="385663"/>
            <a:ext cx="2078399" cy="745991"/>
          </a:xfrm>
          <a:prstGeom prst="rect">
            <a:avLst/>
          </a:prstGeom>
        </p:spPr>
      </p:pic>
      <p:grpSp>
        <p:nvGrpSpPr>
          <p:cNvPr id="54" name="Grupo 53">
            <a:extLst>
              <a:ext uri="{FF2B5EF4-FFF2-40B4-BE49-F238E27FC236}">
                <a16:creationId xmlns:a16="http://schemas.microsoft.com/office/drawing/2014/main" id="{9650792E-979B-70A4-23A6-02C79E3CC4EC}"/>
              </a:ext>
            </a:extLst>
          </p:cNvPr>
          <p:cNvGrpSpPr/>
          <p:nvPr/>
        </p:nvGrpSpPr>
        <p:grpSpPr>
          <a:xfrm>
            <a:off x="560237" y="1907178"/>
            <a:ext cx="11155838" cy="3649266"/>
            <a:chOff x="1192223" y="710675"/>
            <a:chExt cx="4812894" cy="1574380"/>
          </a:xfrm>
        </p:grpSpPr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5E80C519-1883-CFC3-F497-9DCBEBBCF1C7}"/>
                </a:ext>
              </a:extLst>
            </p:cNvPr>
            <p:cNvGrpSpPr/>
            <p:nvPr/>
          </p:nvGrpSpPr>
          <p:grpSpPr>
            <a:xfrm>
              <a:off x="1192225" y="710675"/>
              <a:ext cx="1054742" cy="253191"/>
              <a:chOff x="1192225" y="710675"/>
              <a:chExt cx="1054742" cy="253191"/>
            </a:xfrm>
          </p:grpSpPr>
          <p:sp>
            <p:nvSpPr>
              <p:cNvPr id="3" name="Rectángulo redondeado 2">
                <a:extLst>
                  <a:ext uri="{FF2B5EF4-FFF2-40B4-BE49-F238E27FC236}">
                    <a16:creationId xmlns:a16="http://schemas.microsoft.com/office/drawing/2014/main" id="{1ADD6E50-F3D9-A545-A9C9-1801327CF9F7}"/>
                  </a:ext>
                </a:extLst>
              </p:cNvPr>
              <p:cNvSpPr/>
              <p:nvPr/>
            </p:nvSpPr>
            <p:spPr>
              <a:xfrm>
                <a:off x="1192225" y="716355"/>
                <a:ext cx="1054742" cy="247511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42925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TRANSICIÓ ENERGÈTICA I MEDI AMBIENT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49" name="Gráfico 48" descr="energía renovable con relleno sólido">
                <a:extLst>
                  <a:ext uri="{FF2B5EF4-FFF2-40B4-BE49-F238E27FC236}">
                    <a16:creationId xmlns:a16="http://schemas.microsoft.com/office/drawing/2014/main" id="{CDAA6EB9-2F04-9F72-0340-7E62E4CCC1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240908" y="710675"/>
                <a:ext cx="231660" cy="231660"/>
              </a:xfrm>
              <a:prstGeom prst="rect">
                <a:avLst/>
              </a:prstGeom>
            </p:spPr>
          </p:pic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F1FA460F-86E8-86B2-C691-93E2933A4DAD}"/>
                </a:ext>
              </a:extLst>
            </p:cNvPr>
            <p:cNvGrpSpPr/>
            <p:nvPr/>
          </p:nvGrpSpPr>
          <p:grpSpPr>
            <a:xfrm>
              <a:off x="2470404" y="716355"/>
              <a:ext cx="1054741" cy="253191"/>
              <a:chOff x="2470404" y="716355"/>
              <a:chExt cx="1054741" cy="253191"/>
            </a:xfrm>
          </p:grpSpPr>
          <p:sp>
            <p:nvSpPr>
              <p:cNvPr id="57" name="Rectángulo redondeado 56">
                <a:extLst>
                  <a:ext uri="{FF2B5EF4-FFF2-40B4-BE49-F238E27FC236}">
                    <a16:creationId xmlns:a16="http://schemas.microsoft.com/office/drawing/2014/main" id="{2C8D91C4-9CAB-82D9-C20D-65BEA3B96CD2}"/>
                  </a:ext>
                </a:extLst>
              </p:cNvPr>
              <p:cNvSpPr/>
              <p:nvPr/>
            </p:nvSpPr>
            <p:spPr>
              <a:xfrm>
                <a:off x="2470404" y="722035"/>
                <a:ext cx="1054741" cy="247511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42925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POLÍTICA TERRITORIAL I MOBILITAT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43" name="Gráfico 342" descr="División en la carretera con relleno sólido">
                <a:extLst>
                  <a:ext uri="{FF2B5EF4-FFF2-40B4-BE49-F238E27FC236}">
                    <a16:creationId xmlns:a16="http://schemas.microsoft.com/office/drawing/2014/main" id="{49241550-E866-98E2-BA07-72BB843D93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516750" y="716355"/>
                <a:ext cx="225979" cy="225980"/>
              </a:xfrm>
              <a:prstGeom prst="rect">
                <a:avLst/>
              </a:prstGeom>
            </p:spPr>
          </p:pic>
        </p:grp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F7335E7C-BD83-BB6E-91E7-F5EEA7E9A40F}"/>
                </a:ext>
              </a:extLst>
            </p:cNvPr>
            <p:cNvGrpSpPr/>
            <p:nvPr/>
          </p:nvGrpSpPr>
          <p:grpSpPr>
            <a:xfrm>
              <a:off x="3710389" y="722035"/>
              <a:ext cx="1054742" cy="247511"/>
              <a:chOff x="3710389" y="722035"/>
              <a:chExt cx="1054742" cy="247511"/>
            </a:xfrm>
          </p:grpSpPr>
          <p:sp>
            <p:nvSpPr>
              <p:cNvPr id="81" name="Rectángulo redondeado 80">
                <a:extLst>
                  <a:ext uri="{FF2B5EF4-FFF2-40B4-BE49-F238E27FC236}">
                    <a16:creationId xmlns:a16="http://schemas.microsoft.com/office/drawing/2014/main" id="{B36556ED-F62D-D932-CF5B-639B8CAD8761}"/>
                  </a:ext>
                </a:extLst>
              </p:cNvPr>
              <p:cNvSpPr/>
              <p:nvPr/>
            </p:nvSpPr>
            <p:spPr>
              <a:xfrm>
                <a:off x="3710389" y="722035"/>
                <a:ext cx="1054742" cy="247511"/>
              </a:xfrm>
              <a:prstGeom prst="round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82613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ESCUT I ACCIÓ SOCIAL, I SALUT PÚBLICA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57" name="Gráfico 356" descr="Cuidado con relleno sólido">
                <a:extLst>
                  <a:ext uri="{FF2B5EF4-FFF2-40B4-BE49-F238E27FC236}">
                    <a16:creationId xmlns:a16="http://schemas.microsoft.com/office/drawing/2014/main" id="{DC78448E-DDE6-5210-08B3-758C165213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3770173" y="758432"/>
                <a:ext cx="170127" cy="170127"/>
              </a:xfrm>
              <a:prstGeom prst="rect">
                <a:avLst/>
              </a:prstGeom>
            </p:spPr>
          </p:pic>
        </p:grp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7312721C-14C1-4C3B-CB9C-46D5DB524EE1}"/>
                </a:ext>
              </a:extLst>
            </p:cNvPr>
            <p:cNvGrpSpPr/>
            <p:nvPr/>
          </p:nvGrpSpPr>
          <p:grpSpPr>
            <a:xfrm>
              <a:off x="3710389" y="1132912"/>
              <a:ext cx="1054742" cy="247511"/>
              <a:chOff x="2458014" y="4434178"/>
              <a:chExt cx="1054742" cy="247511"/>
            </a:xfrm>
          </p:grpSpPr>
          <p:sp>
            <p:nvSpPr>
              <p:cNvPr id="376" name="Rectángulo redondeado 375">
                <a:extLst>
                  <a:ext uri="{FF2B5EF4-FFF2-40B4-BE49-F238E27FC236}">
                    <a16:creationId xmlns:a16="http://schemas.microsoft.com/office/drawing/2014/main" id="{6E48828F-AE0D-E6CC-8243-117E144825C3}"/>
                  </a:ext>
                </a:extLst>
              </p:cNvPr>
              <p:cNvSpPr/>
              <p:nvPr/>
            </p:nvSpPr>
            <p:spPr>
              <a:xfrm>
                <a:off x="2458014" y="4434178"/>
                <a:ext cx="1054742" cy="247511"/>
              </a:xfrm>
              <a:prstGeom prst="roundRect">
                <a:avLst/>
              </a:prstGeom>
              <a:solidFill>
                <a:srgbClr val="EC008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42925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IGUALTAT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77" name="Gráfico 376" descr="Cuidado con relleno sólido">
                <a:extLst>
                  <a:ext uri="{FF2B5EF4-FFF2-40B4-BE49-F238E27FC236}">
                    <a16:creationId xmlns:a16="http://schemas.microsoft.com/office/drawing/2014/main" id="{4800AA18-790A-93E6-7762-87E929FC9C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2517798" y="4470575"/>
                <a:ext cx="170127" cy="170127"/>
              </a:xfrm>
              <a:prstGeom prst="rect">
                <a:avLst/>
              </a:prstGeom>
            </p:spPr>
          </p:pic>
        </p:grp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C5A5FFE6-F71A-B8F5-CBAA-D4C1E408235F}"/>
                </a:ext>
              </a:extLst>
            </p:cNvPr>
            <p:cNvGrpSpPr/>
            <p:nvPr/>
          </p:nvGrpSpPr>
          <p:grpSpPr>
            <a:xfrm>
              <a:off x="4950376" y="728867"/>
              <a:ext cx="1054741" cy="247511"/>
              <a:chOff x="4950376" y="728867"/>
              <a:chExt cx="1054741" cy="247511"/>
            </a:xfrm>
          </p:grpSpPr>
          <p:sp>
            <p:nvSpPr>
              <p:cNvPr id="105" name="Rectángulo redondeado 104">
                <a:extLst>
                  <a:ext uri="{FF2B5EF4-FFF2-40B4-BE49-F238E27FC236}">
                    <a16:creationId xmlns:a16="http://schemas.microsoft.com/office/drawing/2014/main" id="{881408C2-3CEE-4DD0-C4EA-7599961B663E}"/>
                  </a:ext>
                </a:extLst>
              </p:cNvPr>
              <p:cNvSpPr/>
              <p:nvPr/>
            </p:nvSpPr>
            <p:spPr>
              <a:xfrm>
                <a:off x="4950376" y="728867"/>
                <a:ext cx="1054741" cy="247511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42925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ENSENYAMENT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88" name="Gráfico 387" descr="Libros con relleno sólido">
                <a:extLst>
                  <a:ext uri="{FF2B5EF4-FFF2-40B4-BE49-F238E27FC236}">
                    <a16:creationId xmlns:a16="http://schemas.microsoft.com/office/drawing/2014/main" id="{3CC08AC8-5F12-409E-7119-7DECA2643D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013413" y="764110"/>
                <a:ext cx="171281" cy="171281"/>
              </a:xfrm>
              <a:prstGeom prst="rect">
                <a:avLst/>
              </a:prstGeom>
            </p:spPr>
          </p:pic>
        </p:grpSp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223B353E-0B74-9F74-0E5E-4EB3FD8E4085}"/>
                </a:ext>
              </a:extLst>
            </p:cNvPr>
            <p:cNvGrpSpPr/>
            <p:nvPr/>
          </p:nvGrpSpPr>
          <p:grpSpPr>
            <a:xfrm>
              <a:off x="1192225" y="1135267"/>
              <a:ext cx="1054742" cy="247511"/>
              <a:chOff x="6185547" y="728867"/>
              <a:chExt cx="1054742" cy="247511"/>
            </a:xfrm>
          </p:grpSpPr>
          <p:sp>
            <p:nvSpPr>
              <p:cNvPr id="399" name="Rectángulo redondeado 398">
                <a:extLst>
                  <a:ext uri="{FF2B5EF4-FFF2-40B4-BE49-F238E27FC236}">
                    <a16:creationId xmlns:a16="http://schemas.microsoft.com/office/drawing/2014/main" id="{344A9238-3F02-B02F-0117-289CB4CDEB4F}"/>
                  </a:ext>
                </a:extLst>
              </p:cNvPr>
              <p:cNvSpPr/>
              <p:nvPr/>
            </p:nvSpPr>
            <p:spPr>
              <a:xfrm>
                <a:off x="6185547" y="728867"/>
                <a:ext cx="1054742" cy="247511"/>
              </a:xfrm>
              <a:prstGeom prst="roundRect">
                <a:avLst/>
              </a:prstGeom>
              <a:solidFill>
                <a:srgbClr val="05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42925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DESENVOLUPAMENT ECONÒMIC I OCUPACIÓ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425" name="Gráfico 424" descr="Silla de oficina con relleno sólido">
                <a:extLst>
                  <a:ext uri="{FF2B5EF4-FFF2-40B4-BE49-F238E27FC236}">
                    <a16:creationId xmlns:a16="http://schemas.microsoft.com/office/drawing/2014/main" id="{8ED33E05-9869-9B28-0156-719CC2F194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255843" y="764110"/>
                <a:ext cx="183870" cy="183870"/>
              </a:xfrm>
              <a:prstGeom prst="rect">
                <a:avLst/>
              </a:prstGeom>
            </p:spPr>
          </p:pic>
        </p:grp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7CDD3489-2120-8ACB-60DE-8984EA6CAAE8}"/>
                </a:ext>
              </a:extLst>
            </p:cNvPr>
            <p:cNvGrpSpPr/>
            <p:nvPr/>
          </p:nvGrpSpPr>
          <p:grpSpPr>
            <a:xfrm>
              <a:off x="4933944" y="1130617"/>
              <a:ext cx="1054740" cy="247510"/>
              <a:chOff x="7471936" y="2856067"/>
              <a:chExt cx="1054740" cy="247510"/>
            </a:xfrm>
          </p:grpSpPr>
          <p:sp>
            <p:nvSpPr>
              <p:cNvPr id="273" name="Rectángulo redondeado 272">
                <a:extLst>
                  <a:ext uri="{FF2B5EF4-FFF2-40B4-BE49-F238E27FC236}">
                    <a16:creationId xmlns:a16="http://schemas.microsoft.com/office/drawing/2014/main" id="{818B8C79-1BAF-6E41-270A-6378C91D87A1}"/>
                  </a:ext>
                </a:extLst>
              </p:cNvPr>
              <p:cNvSpPr/>
              <p:nvPr/>
            </p:nvSpPr>
            <p:spPr>
              <a:xfrm>
                <a:off x="7471936" y="2856067"/>
                <a:ext cx="1054740" cy="247510"/>
              </a:xfrm>
              <a:prstGeom prst="roundRect">
                <a:avLst/>
              </a:prstGeom>
              <a:solidFill>
                <a:srgbClr val="AB794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42925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HABITATGE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439" name="Gráfico 438" descr="Hogar con relleno sólido">
                <a:extLst>
                  <a:ext uri="{FF2B5EF4-FFF2-40B4-BE49-F238E27FC236}">
                    <a16:creationId xmlns:a16="http://schemas.microsoft.com/office/drawing/2014/main" id="{E8E4C937-FDB1-C258-0814-80A0C4F3C9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7530269" y="2860389"/>
                <a:ext cx="198743" cy="198743"/>
              </a:xfrm>
              <a:prstGeom prst="rect">
                <a:avLst/>
              </a:prstGeom>
            </p:spPr>
          </p:pic>
        </p:grp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358AE210-E4DF-74DC-3AF2-3E24DE76DEB4}"/>
                </a:ext>
              </a:extLst>
            </p:cNvPr>
            <p:cNvGrpSpPr/>
            <p:nvPr/>
          </p:nvGrpSpPr>
          <p:grpSpPr>
            <a:xfrm>
              <a:off x="2455135" y="1586406"/>
              <a:ext cx="1054742" cy="247909"/>
              <a:chOff x="7468537" y="734547"/>
              <a:chExt cx="1054742" cy="247909"/>
            </a:xfrm>
          </p:grpSpPr>
          <p:sp>
            <p:nvSpPr>
              <p:cNvPr id="153" name="Rectángulo redondeado 152">
                <a:extLst>
                  <a:ext uri="{FF2B5EF4-FFF2-40B4-BE49-F238E27FC236}">
                    <a16:creationId xmlns:a16="http://schemas.microsoft.com/office/drawing/2014/main" id="{57BF2310-3605-E60C-C691-B918EFD0251D}"/>
                  </a:ext>
                </a:extLst>
              </p:cNvPr>
              <p:cNvSpPr/>
              <p:nvPr/>
            </p:nvSpPr>
            <p:spPr>
              <a:xfrm>
                <a:off x="7468537" y="734547"/>
                <a:ext cx="1054742" cy="247511"/>
              </a:xfrm>
              <a:prstGeom prst="round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635000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JOVENTUT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441" name="Gráfico 440" descr="Baile con relleno sólido">
                <a:extLst>
                  <a:ext uri="{FF2B5EF4-FFF2-40B4-BE49-F238E27FC236}">
                    <a16:creationId xmlns:a16="http://schemas.microsoft.com/office/drawing/2014/main" id="{147A04BD-A406-A57E-5B36-8CFC55FDA6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7529847" y="738523"/>
                <a:ext cx="243933" cy="243933"/>
              </a:xfrm>
              <a:prstGeom prst="rect">
                <a:avLst/>
              </a:prstGeom>
            </p:spPr>
          </p:pic>
        </p:grp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F03CCC69-DDD9-6E81-CEA0-D815E5698893}"/>
                </a:ext>
              </a:extLst>
            </p:cNvPr>
            <p:cNvGrpSpPr/>
            <p:nvPr/>
          </p:nvGrpSpPr>
          <p:grpSpPr>
            <a:xfrm>
              <a:off x="1192225" y="1586406"/>
              <a:ext cx="1054741" cy="257332"/>
              <a:chOff x="4933944" y="4265638"/>
              <a:chExt cx="1054741" cy="257332"/>
            </a:xfrm>
          </p:grpSpPr>
          <p:pic>
            <p:nvPicPr>
              <p:cNvPr id="432" name="Gráfico 431" descr="Palo de Selfie con relleno sólido">
                <a:extLst>
                  <a:ext uri="{FF2B5EF4-FFF2-40B4-BE49-F238E27FC236}">
                    <a16:creationId xmlns:a16="http://schemas.microsoft.com/office/drawing/2014/main" id="{0442AA96-AD21-EF39-07EE-7EEBEF6166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039748" y="4362823"/>
                <a:ext cx="160147" cy="160147"/>
              </a:xfrm>
              <a:prstGeom prst="rect">
                <a:avLst/>
              </a:prstGeom>
            </p:spPr>
          </p:pic>
          <p:sp>
            <p:nvSpPr>
              <p:cNvPr id="447" name="Rectángulo redondeado 446">
                <a:extLst>
                  <a:ext uri="{FF2B5EF4-FFF2-40B4-BE49-F238E27FC236}">
                    <a16:creationId xmlns:a16="http://schemas.microsoft.com/office/drawing/2014/main" id="{F4EC904E-A6BD-19A0-3741-B376553197EC}"/>
                  </a:ext>
                </a:extLst>
              </p:cNvPr>
              <p:cNvSpPr/>
              <p:nvPr/>
            </p:nvSpPr>
            <p:spPr>
              <a:xfrm>
                <a:off x="4933944" y="4265638"/>
                <a:ext cx="1054741" cy="247511"/>
              </a:xfrm>
              <a:prstGeom prst="roundRect">
                <a:avLst/>
              </a:prstGeom>
              <a:solidFill>
                <a:srgbClr val="A6CE3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42925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CULTURA</a:t>
                </a:r>
              </a:p>
              <a:p>
                <a:pPr marL="542925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I ESPORTS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487" name="Gráfico 486" descr="Gimnasta: rutina de en el suelo con relleno sólido">
                <a:extLst>
                  <a:ext uri="{FF2B5EF4-FFF2-40B4-BE49-F238E27FC236}">
                    <a16:creationId xmlns:a16="http://schemas.microsoft.com/office/drawing/2014/main" id="{84D5FB3C-0D76-90BB-0036-AD5603C073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4990976" y="4298584"/>
                <a:ext cx="188439" cy="188439"/>
              </a:xfrm>
              <a:prstGeom prst="rect">
                <a:avLst/>
              </a:prstGeom>
            </p:spPr>
          </p:pic>
        </p:grp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BFA0E307-E287-121F-D762-98E4AFEC2450}"/>
                </a:ext>
              </a:extLst>
            </p:cNvPr>
            <p:cNvGrpSpPr/>
            <p:nvPr/>
          </p:nvGrpSpPr>
          <p:grpSpPr>
            <a:xfrm>
              <a:off x="4933940" y="1565641"/>
              <a:ext cx="1054744" cy="247511"/>
              <a:chOff x="9989009" y="3764874"/>
              <a:chExt cx="1054744" cy="247511"/>
            </a:xfrm>
          </p:grpSpPr>
          <p:sp>
            <p:nvSpPr>
              <p:cNvPr id="514" name="Rectángulo redondeado 513">
                <a:extLst>
                  <a:ext uri="{FF2B5EF4-FFF2-40B4-BE49-F238E27FC236}">
                    <a16:creationId xmlns:a16="http://schemas.microsoft.com/office/drawing/2014/main" id="{854EEFE6-28FF-CDD5-C859-AE6F7FBFB0FD}"/>
                  </a:ext>
                </a:extLst>
              </p:cNvPr>
              <p:cNvSpPr/>
              <p:nvPr/>
            </p:nvSpPr>
            <p:spPr>
              <a:xfrm>
                <a:off x="9989009" y="3764874"/>
                <a:ext cx="1054744" cy="247511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42925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CONSUM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534" name="Gráfico 533" descr="Bolsa de la compra con relleno sólido">
                <a:extLst>
                  <a:ext uri="{FF2B5EF4-FFF2-40B4-BE49-F238E27FC236}">
                    <a16:creationId xmlns:a16="http://schemas.microsoft.com/office/drawing/2014/main" id="{88FD8F60-F28B-1C3E-00E9-C7B8F03601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0022924" y="3785639"/>
                <a:ext cx="195946" cy="195946"/>
              </a:xfrm>
              <a:prstGeom prst="rect">
                <a:avLst/>
              </a:prstGeom>
            </p:spPr>
          </p:pic>
        </p:grpSp>
        <p:grpSp>
          <p:nvGrpSpPr>
            <p:cNvPr id="51" name="Grupo 50">
              <a:extLst>
                <a:ext uri="{FF2B5EF4-FFF2-40B4-BE49-F238E27FC236}">
                  <a16:creationId xmlns:a16="http://schemas.microsoft.com/office/drawing/2014/main" id="{6F408D65-1BF5-BF88-E733-86AC816B44D2}"/>
                </a:ext>
              </a:extLst>
            </p:cNvPr>
            <p:cNvGrpSpPr/>
            <p:nvPr/>
          </p:nvGrpSpPr>
          <p:grpSpPr>
            <a:xfrm>
              <a:off x="3710389" y="1557052"/>
              <a:ext cx="1054743" cy="247511"/>
              <a:chOff x="8714305" y="734547"/>
              <a:chExt cx="1054743" cy="247511"/>
            </a:xfrm>
          </p:grpSpPr>
          <p:sp>
            <p:nvSpPr>
              <p:cNvPr id="577" name="Rectángulo redondeado 576">
                <a:extLst>
                  <a:ext uri="{FF2B5EF4-FFF2-40B4-BE49-F238E27FC236}">
                    <a16:creationId xmlns:a16="http://schemas.microsoft.com/office/drawing/2014/main" id="{B69DB52E-967F-FB11-50A8-85AB13D1A884}"/>
                  </a:ext>
                </a:extLst>
              </p:cNvPr>
              <p:cNvSpPr/>
              <p:nvPr/>
            </p:nvSpPr>
            <p:spPr>
              <a:xfrm>
                <a:off x="8714305" y="734547"/>
                <a:ext cx="1054743" cy="247511"/>
              </a:xfrm>
              <a:prstGeom prst="roundRect">
                <a:avLst/>
              </a:prstGeom>
              <a:solidFill>
                <a:srgbClr val="946D9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82613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GENT GRAN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596" name="Gráfico 595" descr="Mujer con bastón con relleno sólido">
                <a:extLst>
                  <a:ext uri="{FF2B5EF4-FFF2-40B4-BE49-F238E27FC236}">
                    <a16:creationId xmlns:a16="http://schemas.microsoft.com/office/drawing/2014/main" id="{1848576A-6DE1-4786-5839-A4E9DF3D3B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8777766" y="744927"/>
                <a:ext cx="202528" cy="202528"/>
              </a:xfrm>
              <a:prstGeom prst="rect">
                <a:avLst/>
              </a:prstGeom>
            </p:spPr>
          </p:pic>
        </p:grp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3BCFFE59-3571-51C2-931D-A47B5F395E95}"/>
                </a:ext>
              </a:extLst>
            </p:cNvPr>
            <p:cNvGrpSpPr/>
            <p:nvPr/>
          </p:nvGrpSpPr>
          <p:grpSpPr>
            <a:xfrm>
              <a:off x="2455137" y="1135749"/>
              <a:ext cx="1054740" cy="247510"/>
              <a:chOff x="8714249" y="2856067"/>
              <a:chExt cx="1054740" cy="247510"/>
            </a:xfrm>
          </p:grpSpPr>
          <p:sp>
            <p:nvSpPr>
              <p:cNvPr id="15" name="Rectángulo redondeado 14">
                <a:extLst>
                  <a:ext uri="{FF2B5EF4-FFF2-40B4-BE49-F238E27FC236}">
                    <a16:creationId xmlns:a16="http://schemas.microsoft.com/office/drawing/2014/main" id="{A50F3BA8-00AD-172A-70E2-29DD199577AE}"/>
                  </a:ext>
                </a:extLst>
              </p:cNvPr>
              <p:cNvSpPr/>
              <p:nvPr/>
            </p:nvSpPr>
            <p:spPr>
              <a:xfrm>
                <a:off x="8714249" y="2856067"/>
                <a:ext cx="1054740" cy="24751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82613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PROMOCIÓ TURÍSTICA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7" name="Gráfico 16" descr="Palo de Selfie con relleno sólido">
                <a:extLst>
                  <a:ext uri="{FF2B5EF4-FFF2-40B4-BE49-F238E27FC236}">
                    <a16:creationId xmlns:a16="http://schemas.microsoft.com/office/drawing/2014/main" id="{D48DA8CA-A569-638B-CD88-E0F3D5ABA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8793433" y="2884546"/>
                <a:ext cx="191836" cy="191836"/>
              </a:xfrm>
              <a:prstGeom prst="rect">
                <a:avLst/>
              </a:prstGeom>
            </p:spPr>
          </p:pic>
        </p:grpSp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5E751E92-0AA6-D188-1789-FDE7615A025B}"/>
                </a:ext>
              </a:extLst>
            </p:cNvPr>
            <p:cNvGrpSpPr/>
            <p:nvPr/>
          </p:nvGrpSpPr>
          <p:grpSpPr>
            <a:xfrm>
              <a:off x="1192223" y="2037545"/>
              <a:ext cx="1054743" cy="247510"/>
              <a:chOff x="9984401" y="749678"/>
              <a:chExt cx="1054743" cy="247510"/>
            </a:xfrm>
          </p:grpSpPr>
          <p:sp>
            <p:nvSpPr>
              <p:cNvPr id="461" name="Rectángulo redondeado 460">
                <a:extLst>
                  <a:ext uri="{FF2B5EF4-FFF2-40B4-BE49-F238E27FC236}">
                    <a16:creationId xmlns:a16="http://schemas.microsoft.com/office/drawing/2014/main" id="{94DBFC7F-A2E9-3C7F-50BB-20061CBF1614}"/>
                  </a:ext>
                </a:extLst>
              </p:cNvPr>
              <p:cNvSpPr/>
              <p:nvPr/>
            </p:nvSpPr>
            <p:spPr>
              <a:xfrm>
                <a:off x="9984401" y="749678"/>
                <a:ext cx="1054743" cy="24751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42925"/>
                <a:r>
                  <a:rPr lang="ca-ES" sz="1000" b="1" dirty="0">
                    <a:solidFill>
                      <a:schemeClr val="bg1"/>
                    </a:solidFill>
                    <a:latin typeface="Raleway" pitchFamily="2" charset="77"/>
                  </a:rPr>
                  <a:t>EFICIÈNCIA, DIGITALITZACIÓ I TRANSPARÈNCIA</a:t>
                </a:r>
                <a:endParaRPr lang="ca-ES" sz="2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6" name="Gráfico 15" descr="Apertura con relleno sólido">
                <a:extLst>
                  <a:ext uri="{FF2B5EF4-FFF2-40B4-BE49-F238E27FC236}">
                    <a16:creationId xmlns:a16="http://schemas.microsoft.com/office/drawing/2014/main" id="{D03CC096-3BB6-58BA-5DAB-823A3E7561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 flipV="1">
                <a:off x="10036515" y="767573"/>
                <a:ext cx="203101" cy="203101"/>
              </a:xfrm>
              <a:prstGeom prst="rect">
                <a:avLst/>
              </a:prstGeom>
            </p:spPr>
          </p:pic>
        </p:grpSp>
      </p:grpSp>
      <p:pic>
        <p:nvPicPr>
          <p:cNvPr id="60" name="Gráfico 59">
            <a:extLst>
              <a:ext uri="{FF2B5EF4-FFF2-40B4-BE49-F238E27FC236}">
                <a16:creationId xmlns:a16="http://schemas.microsoft.com/office/drawing/2014/main" id="{13CC1900-F7C0-6897-2B8E-40CCD73DD40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75926" y="385663"/>
            <a:ext cx="2078400" cy="764913"/>
          </a:xfrm>
          <a:prstGeom prst="rect">
            <a:avLst/>
          </a:prstGeom>
        </p:spPr>
      </p:pic>
      <p:sp>
        <p:nvSpPr>
          <p:cNvPr id="62" name="CuadroTexto 61">
            <a:extLst>
              <a:ext uri="{FF2B5EF4-FFF2-40B4-BE49-F238E27FC236}">
                <a16:creationId xmlns:a16="http://schemas.microsoft.com/office/drawing/2014/main" id="{7A94C9A0-7812-27BA-A5B4-1D28E1EFC6DE}"/>
              </a:ext>
            </a:extLst>
          </p:cNvPr>
          <p:cNvSpPr txBox="1"/>
          <p:nvPr/>
        </p:nvSpPr>
        <p:spPr>
          <a:xfrm>
            <a:off x="7246169" y="6190519"/>
            <a:ext cx="44699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rgbClr val="EC008C"/>
                </a:solidFill>
                <a:latin typeface="Raleway" pitchFamily="2" charset="77"/>
              </a:rPr>
              <a:t>2024-2027</a:t>
            </a:r>
          </a:p>
          <a:p>
            <a:pPr algn="r"/>
            <a:r>
              <a:rPr lang="es-ES" sz="1100" b="1" dirty="0">
                <a:latin typeface="Raleway" pitchFamily="2" charset="77"/>
              </a:rPr>
              <a:t>El Consell Comarcal de l’Alt Penedès, amb tu.</a:t>
            </a:r>
          </a:p>
        </p:txBody>
      </p:sp>
      <p:sp>
        <p:nvSpPr>
          <p:cNvPr id="451" name="CuadroTexto 450">
            <a:extLst>
              <a:ext uri="{FF2B5EF4-FFF2-40B4-BE49-F238E27FC236}">
                <a16:creationId xmlns:a16="http://schemas.microsoft.com/office/drawing/2014/main" id="{063D6A5F-081C-002B-F0F3-50FF564FCC0F}"/>
              </a:ext>
            </a:extLst>
          </p:cNvPr>
          <p:cNvSpPr txBox="1"/>
          <p:nvPr/>
        </p:nvSpPr>
        <p:spPr>
          <a:xfrm>
            <a:off x="4745336" y="5251966"/>
            <a:ext cx="8825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2">
                    <a:lumMod val="50000"/>
                  </a:schemeClr>
                </a:solidFill>
                <a:latin typeface="Raleway" pitchFamily="2" charset="77"/>
              </a:rPr>
              <a:t>PROGRÉS SOCIAL, ECONÒMIC I TERRITORIAL A L’ALT PENEDÈS</a:t>
            </a:r>
          </a:p>
        </p:txBody>
      </p:sp>
      <p:sp>
        <p:nvSpPr>
          <p:cNvPr id="475" name="CuadroTexto 474">
            <a:extLst>
              <a:ext uri="{FF2B5EF4-FFF2-40B4-BE49-F238E27FC236}">
                <a16:creationId xmlns:a16="http://schemas.microsoft.com/office/drawing/2014/main" id="{1BD7002D-6824-79D5-0905-76C487265A89}"/>
              </a:ext>
            </a:extLst>
          </p:cNvPr>
          <p:cNvSpPr txBox="1"/>
          <p:nvPr/>
        </p:nvSpPr>
        <p:spPr>
          <a:xfrm>
            <a:off x="3071501" y="438581"/>
            <a:ext cx="6048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Raleway" pitchFamily="2" charset="77"/>
              </a:rPr>
              <a:t>13 </a:t>
            </a:r>
            <a:r>
              <a:rPr lang="es-ES" sz="3200" b="1" dirty="0" err="1">
                <a:latin typeface="Raleway" pitchFamily="2" charset="77"/>
              </a:rPr>
              <a:t>àmbits</a:t>
            </a:r>
            <a:r>
              <a:rPr lang="es-ES" sz="3200" b="1" dirty="0">
                <a:latin typeface="Raleway" pitchFamily="2" charset="77"/>
              </a:rPr>
              <a:t> </a:t>
            </a:r>
            <a:r>
              <a:rPr lang="es-ES" sz="3200" b="1" dirty="0" err="1">
                <a:latin typeface="Raleway" pitchFamily="2" charset="77"/>
              </a:rPr>
              <a:t>clau</a:t>
            </a:r>
            <a:r>
              <a:rPr lang="es-ES" sz="3200" b="1" dirty="0">
                <a:latin typeface="Raleway" pitchFamily="2" charset="77"/>
              </a:rPr>
              <a:t> de treball</a:t>
            </a:r>
          </a:p>
        </p:txBody>
      </p:sp>
    </p:spTree>
    <p:extLst>
      <p:ext uri="{BB962C8B-B14F-4D97-AF65-F5344CB8AC3E}">
        <p14:creationId xmlns:p14="http://schemas.microsoft.com/office/powerpoint/2010/main" val="1513958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1388F23B-7C11-67BD-C257-AC2A23395BBA}"/>
              </a:ext>
            </a:extLst>
          </p:cNvPr>
          <p:cNvGrpSpPr/>
          <p:nvPr/>
        </p:nvGrpSpPr>
        <p:grpSpPr>
          <a:xfrm>
            <a:off x="363082" y="206683"/>
            <a:ext cx="1692144" cy="422408"/>
            <a:chOff x="1192225" y="710675"/>
            <a:chExt cx="1054742" cy="253191"/>
          </a:xfrm>
        </p:grpSpPr>
        <p:sp>
          <p:nvSpPr>
            <p:cNvPr id="44" name="Rectángulo redondeado 43">
              <a:extLst>
                <a:ext uri="{FF2B5EF4-FFF2-40B4-BE49-F238E27FC236}">
                  <a16:creationId xmlns:a16="http://schemas.microsoft.com/office/drawing/2014/main" id="{75C5287D-A7CA-C582-83BA-130EB076E2EF}"/>
                </a:ext>
              </a:extLst>
            </p:cNvPr>
            <p:cNvSpPr/>
            <p:nvPr/>
          </p:nvSpPr>
          <p:spPr>
            <a:xfrm>
              <a:off x="1192225" y="716355"/>
              <a:ext cx="1054742" cy="247511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TRANSICIÓ ENERGÈTICA I MEDI AMBIENT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45" name="Gráfico 44" descr="energía renovable con relleno sólido">
              <a:extLst>
                <a:ext uri="{FF2B5EF4-FFF2-40B4-BE49-F238E27FC236}">
                  <a16:creationId xmlns:a16="http://schemas.microsoft.com/office/drawing/2014/main" id="{79991DE9-82FF-BC2C-371A-7ACA2B844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40908" y="710675"/>
              <a:ext cx="231660" cy="231660"/>
            </a:xfrm>
            <a:prstGeom prst="rect">
              <a:avLst/>
            </a:prstGeom>
          </p:spPr>
        </p:pic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BC34407F-03E2-5743-DCE5-5CB25D83B351}"/>
              </a:ext>
            </a:extLst>
          </p:cNvPr>
          <p:cNvGrpSpPr/>
          <p:nvPr/>
        </p:nvGrpSpPr>
        <p:grpSpPr>
          <a:xfrm>
            <a:off x="325632" y="3847114"/>
            <a:ext cx="1692143" cy="422408"/>
            <a:chOff x="2470404" y="716355"/>
            <a:chExt cx="1054741" cy="253191"/>
          </a:xfrm>
        </p:grpSpPr>
        <p:sp>
          <p:nvSpPr>
            <p:cNvPr id="42" name="Rectángulo redondeado 41">
              <a:extLst>
                <a:ext uri="{FF2B5EF4-FFF2-40B4-BE49-F238E27FC236}">
                  <a16:creationId xmlns:a16="http://schemas.microsoft.com/office/drawing/2014/main" id="{046EA76F-A949-969A-2C3D-F1C51A24DDCD}"/>
                </a:ext>
              </a:extLst>
            </p:cNvPr>
            <p:cNvSpPr/>
            <p:nvPr/>
          </p:nvSpPr>
          <p:spPr>
            <a:xfrm>
              <a:off x="2470404" y="722035"/>
              <a:ext cx="1054741" cy="24751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42925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POLÍTICA TERRITORIAL I MOBILITAT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43" name="Gráfico 42" descr="División en la carretera con relleno sólido">
              <a:extLst>
                <a:ext uri="{FF2B5EF4-FFF2-40B4-BE49-F238E27FC236}">
                  <a16:creationId xmlns:a16="http://schemas.microsoft.com/office/drawing/2014/main" id="{FFF292A1-2919-BF6A-E4A9-A3A8A876C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16750" y="716355"/>
              <a:ext cx="225979" cy="225980"/>
            </a:xfrm>
            <a:prstGeom prst="rect">
              <a:avLst/>
            </a:prstGeom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9F5B2C22-99A1-CC87-AC04-6873E44646F2}"/>
              </a:ext>
            </a:extLst>
          </p:cNvPr>
          <p:cNvGrpSpPr/>
          <p:nvPr/>
        </p:nvGrpSpPr>
        <p:grpSpPr>
          <a:xfrm>
            <a:off x="2306990" y="219989"/>
            <a:ext cx="1692144" cy="412932"/>
            <a:chOff x="3710389" y="722035"/>
            <a:chExt cx="1054742" cy="247511"/>
          </a:xfrm>
        </p:grpSpPr>
        <p:sp>
          <p:nvSpPr>
            <p:cNvPr id="40" name="Rectángulo redondeado 39">
              <a:extLst>
                <a:ext uri="{FF2B5EF4-FFF2-40B4-BE49-F238E27FC236}">
                  <a16:creationId xmlns:a16="http://schemas.microsoft.com/office/drawing/2014/main" id="{7C667E5D-7021-998B-7BAB-9AA9D8F579D5}"/>
                </a:ext>
              </a:extLst>
            </p:cNvPr>
            <p:cNvSpPr/>
            <p:nvPr/>
          </p:nvSpPr>
          <p:spPr>
            <a:xfrm>
              <a:off x="3710389" y="722035"/>
              <a:ext cx="1054742" cy="247511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ESCUT I ACCIÓ SOCIAL, I SALUT PÚBLICA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41" name="Gráfico 40" descr="Cuidado con relleno sólido">
              <a:extLst>
                <a:ext uri="{FF2B5EF4-FFF2-40B4-BE49-F238E27FC236}">
                  <a16:creationId xmlns:a16="http://schemas.microsoft.com/office/drawing/2014/main" id="{957468E6-AC27-312D-928C-E37991E19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770173" y="758432"/>
              <a:ext cx="170127" cy="170127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79C7CEFF-9634-AC98-35FC-BCCD6D11F572}"/>
              </a:ext>
            </a:extLst>
          </p:cNvPr>
          <p:cNvGrpSpPr/>
          <p:nvPr/>
        </p:nvGrpSpPr>
        <p:grpSpPr>
          <a:xfrm>
            <a:off x="4263671" y="216159"/>
            <a:ext cx="1692143" cy="412932"/>
            <a:chOff x="4950376" y="728867"/>
            <a:chExt cx="1054741" cy="247511"/>
          </a:xfrm>
        </p:grpSpPr>
        <p:sp>
          <p:nvSpPr>
            <p:cNvPr id="36" name="Rectángulo redondeado 35">
              <a:extLst>
                <a:ext uri="{FF2B5EF4-FFF2-40B4-BE49-F238E27FC236}">
                  <a16:creationId xmlns:a16="http://schemas.microsoft.com/office/drawing/2014/main" id="{DB46BBE7-23AD-69CC-CB48-6D40A5E39CB8}"/>
                </a:ext>
              </a:extLst>
            </p:cNvPr>
            <p:cNvSpPr/>
            <p:nvPr/>
          </p:nvSpPr>
          <p:spPr>
            <a:xfrm>
              <a:off x="4950376" y="728867"/>
              <a:ext cx="1054741" cy="247511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ENSENYAMENT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37" name="Gráfico 36" descr="Libros con relleno sólido">
              <a:extLst>
                <a:ext uri="{FF2B5EF4-FFF2-40B4-BE49-F238E27FC236}">
                  <a16:creationId xmlns:a16="http://schemas.microsoft.com/office/drawing/2014/main" id="{56963232-966F-2CD6-98EF-154455AA7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13413" y="764110"/>
              <a:ext cx="171281" cy="171281"/>
            </a:xfrm>
            <a:prstGeom prst="rect">
              <a:avLst/>
            </a:prstGeom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309C9977-4B0A-0F47-D2DC-24034D58F9C9}"/>
              </a:ext>
            </a:extLst>
          </p:cNvPr>
          <p:cNvGrpSpPr/>
          <p:nvPr/>
        </p:nvGrpSpPr>
        <p:grpSpPr>
          <a:xfrm>
            <a:off x="6214570" y="217988"/>
            <a:ext cx="1692144" cy="412932"/>
            <a:chOff x="6185547" y="728867"/>
            <a:chExt cx="1054742" cy="247511"/>
          </a:xfrm>
        </p:grpSpPr>
        <p:sp>
          <p:nvSpPr>
            <p:cNvPr id="34" name="Rectángulo redondeado 33">
              <a:extLst>
                <a:ext uri="{FF2B5EF4-FFF2-40B4-BE49-F238E27FC236}">
                  <a16:creationId xmlns:a16="http://schemas.microsoft.com/office/drawing/2014/main" id="{FA2F4BDA-E451-6D79-DB8A-3B730DF5412C}"/>
                </a:ext>
              </a:extLst>
            </p:cNvPr>
            <p:cNvSpPr/>
            <p:nvPr/>
          </p:nvSpPr>
          <p:spPr>
            <a:xfrm>
              <a:off x="6185547" y="728867"/>
              <a:ext cx="1054742" cy="247511"/>
            </a:xfrm>
            <a:prstGeom prst="roundRect">
              <a:avLst/>
            </a:prstGeom>
            <a:solidFill>
              <a:srgbClr val="05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DESENVOLUPAMENT ECONÒMIC I OCUPACIÓ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35" name="Gráfico 34" descr="Silla de oficina con relleno sólido">
              <a:extLst>
                <a:ext uri="{FF2B5EF4-FFF2-40B4-BE49-F238E27FC236}">
                  <a16:creationId xmlns:a16="http://schemas.microsoft.com/office/drawing/2014/main" id="{F927AA27-DCF9-EB5C-556A-E6FAC3EEE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255843" y="764110"/>
              <a:ext cx="183870" cy="183870"/>
            </a:xfrm>
            <a:prstGeom prst="rect">
              <a:avLst/>
            </a:prstGeom>
          </p:spPr>
        </p:pic>
      </p:grp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FAC2C67-EF57-49BB-7F6D-DE6CD144B38D}"/>
              </a:ext>
            </a:extLst>
          </p:cNvPr>
          <p:cNvSpPr txBox="1"/>
          <p:nvPr/>
        </p:nvSpPr>
        <p:spPr>
          <a:xfrm>
            <a:off x="471581" y="704656"/>
            <a:ext cx="1583644" cy="1772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00B050"/>
                </a:solidFill>
                <a:latin typeface="Raleway" pitchFamily="2" charset="77"/>
              </a:rPr>
              <a:t>eCoadapt50</a:t>
            </a:r>
          </a:p>
          <a:p>
            <a:r>
              <a:rPr lang="ca-ES" sz="500" b="1" dirty="0">
                <a:latin typeface="Raleway" pitchFamily="2" charset="77"/>
              </a:rPr>
              <a:t>Projecte Life Europeu d’Adaptació al Canvi Climàtic (2023-2030)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00B050"/>
                </a:solidFill>
                <a:latin typeface="Raleway" pitchFamily="2" charset="77"/>
              </a:rPr>
              <a:t>PLATER</a:t>
            </a:r>
          </a:p>
          <a:p>
            <a:r>
              <a:rPr lang="ca-ES" sz="500" b="1" dirty="0">
                <a:latin typeface="Raleway" pitchFamily="2" charset="77"/>
              </a:rPr>
              <a:t>Pla Territorial Sectorial de les Energies Renovables</a:t>
            </a:r>
          </a:p>
          <a:p>
            <a:r>
              <a:rPr lang="ca-ES" sz="400" dirty="0">
                <a:latin typeface="Raleway" pitchFamily="2" charset="77"/>
              </a:rPr>
              <a:t>ICAEN i OCTE Alt Penedès</a:t>
            </a:r>
          </a:p>
          <a:p>
            <a:endParaRPr lang="ca-ES" sz="400" dirty="0">
              <a:latin typeface="Raleway" pitchFamily="2" charset="77"/>
            </a:endParaRPr>
          </a:p>
          <a:p>
            <a:r>
              <a:rPr lang="ca-ES" sz="600" b="1" dirty="0">
                <a:latin typeface="Raleway" pitchFamily="2" charset="77"/>
              </a:rPr>
              <a:t>Impuls de les </a:t>
            </a:r>
            <a:r>
              <a:rPr lang="ca-ES" sz="600" b="1" dirty="0">
                <a:solidFill>
                  <a:srgbClr val="00B050"/>
                </a:solidFill>
                <a:latin typeface="Raleway" pitchFamily="2" charset="77"/>
              </a:rPr>
              <a:t>comunitats energètiques </a:t>
            </a:r>
          </a:p>
          <a:p>
            <a:r>
              <a:rPr lang="ca-ES" sz="400" dirty="0">
                <a:latin typeface="Raleway" pitchFamily="2" charset="77"/>
              </a:rPr>
              <a:t>OCTE Alt Penedès</a:t>
            </a:r>
          </a:p>
          <a:p>
            <a:endParaRPr lang="ca-ES" sz="400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00B050"/>
                </a:solidFill>
                <a:latin typeface="Raleway" pitchFamily="2" charset="77"/>
              </a:rPr>
              <a:t>BIOFORCES</a:t>
            </a:r>
          </a:p>
          <a:p>
            <a:r>
              <a:rPr lang="ca-ES" sz="500" b="1" dirty="0">
                <a:latin typeface="Raleway" pitchFamily="2" charset="77"/>
              </a:rPr>
              <a:t>Potenciar l’economia circular forestal </a:t>
            </a:r>
          </a:p>
          <a:p>
            <a:r>
              <a:rPr lang="ca-ES" sz="500" b="1" dirty="0">
                <a:latin typeface="Raleway" pitchFamily="2" charset="77"/>
              </a:rPr>
              <a:t>Penedès-Garraf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00B050"/>
                </a:solidFill>
                <a:latin typeface="Raleway" pitchFamily="2" charset="77"/>
              </a:rPr>
              <a:t>PAESC</a:t>
            </a:r>
          </a:p>
          <a:p>
            <a:r>
              <a:rPr lang="ca-ES" sz="500" b="1" dirty="0">
                <a:latin typeface="Raleway" pitchFamily="2" charset="77"/>
              </a:rPr>
              <a:t>Pla d’Acció de l’Energia Sostenible i el Clima de l’Alt Penedès</a:t>
            </a:r>
          </a:p>
          <a:p>
            <a:r>
              <a:rPr lang="ca-ES" sz="400" dirty="0">
                <a:latin typeface="Raleway" pitchFamily="2" charset="77"/>
              </a:rPr>
              <a:t>OCTE Alt Penedès</a:t>
            </a: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0E18D0D2-C056-EB0B-1FF7-35B04A6EC8E4}"/>
              </a:ext>
            </a:extLst>
          </p:cNvPr>
          <p:cNvCxnSpPr>
            <a:cxnSpLocks/>
          </p:cNvCxnSpPr>
          <p:nvPr/>
        </p:nvCxnSpPr>
        <p:spPr>
          <a:xfrm flipH="1">
            <a:off x="438554" y="577472"/>
            <a:ext cx="2631" cy="1885550"/>
          </a:xfrm>
          <a:prstGeom prst="line">
            <a:avLst/>
          </a:prstGeom>
          <a:ln w="12700">
            <a:solidFill>
              <a:srgbClr val="00B05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5D44C118-538B-3813-FB7F-9E9B1DB2E732}"/>
              </a:ext>
            </a:extLst>
          </p:cNvPr>
          <p:cNvCxnSpPr>
            <a:cxnSpLocks/>
          </p:cNvCxnSpPr>
          <p:nvPr/>
        </p:nvCxnSpPr>
        <p:spPr>
          <a:xfrm>
            <a:off x="438554" y="2463022"/>
            <a:ext cx="2631" cy="571413"/>
          </a:xfrm>
          <a:prstGeom prst="line">
            <a:avLst/>
          </a:prstGeom>
          <a:ln w="12700">
            <a:solidFill>
              <a:srgbClr val="00B05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uadroTexto 53">
            <a:extLst>
              <a:ext uri="{FF2B5EF4-FFF2-40B4-BE49-F238E27FC236}">
                <a16:creationId xmlns:a16="http://schemas.microsoft.com/office/drawing/2014/main" id="{65F306FF-BD59-605D-A91E-D10A19C13C20}"/>
              </a:ext>
            </a:extLst>
          </p:cNvPr>
          <p:cNvSpPr txBox="1"/>
          <p:nvPr/>
        </p:nvSpPr>
        <p:spPr>
          <a:xfrm>
            <a:off x="471581" y="2436082"/>
            <a:ext cx="1583642" cy="804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00B050"/>
                </a:solidFill>
                <a:latin typeface="Raleway" pitchFamily="2" charset="77"/>
              </a:rPr>
              <a:t>OTAC</a:t>
            </a:r>
            <a:endParaRPr lang="ca-ES" sz="500" b="1" dirty="0">
              <a:solidFill>
                <a:srgbClr val="00B050"/>
              </a:solidFill>
              <a:latin typeface="Raleway" pitchFamily="2" charset="77"/>
            </a:endParaRPr>
          </a:p>
          <a:p>
            <a:r>
              <a:rPr lang="ca-ES" sz="500" b="1" dirty="0">
                <a:latin typeface="Raleway" pitchFamily="2" charset="77"/>
              </a:rPr>
              <a:t>Òrgan tècnic ambiental comarcal</a:t>
            </a:r>
          </a:p>
          <a:p>
            <a:r>
              <a:rPr lang="ca-ES" sz="400" dirty="0">
                <a:latin typeface="Raleway" pitchFamily="2" charset="77"/>
              </a:rPr>
              <a:t>Prevenció i control ambiental d’activitats</a:t>
            </a:r>
          </a:p>
          <a:p>
            <a:endParaRPr lang="ca-ES" sz="400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00B050"/>
                </a:solidFill>
                <a:latin typeface="Raleway" pitchFamily="2" charset="77"/>
              </a:rPr>
              <a:t>OCTE</a:t>
            </a:r>
            <a:endParaRPr lang="ca-ES" sz="400" b="1" dirty="0">
              <a:solidFill>
                <a:srgbClr val="00B050"/>
              </a:solidFill>
              <a:latin typeface="Raleway" pitchFamily="2" charset="77"/>
            </a:endParaRPr>
          </a:p>
          <a:p>
            <a:r>
              <a:rPr lang="ca-ES" sz="500" b="1" dirty="0">
                <a:latin typeface="Raleway" pitchFamily="2" charset="77"/>
              </a:rPr>
              <a:t>Oficina Comarcal d’Impuls de la Transició Energètica</a:t>
            </a:r>
          </a:p>
          <a:p>
            <a:endParaRPr lang="ca-ES" sz="400" dirty="0"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9A62C41B-8D45-5CB8-6039-4C5E1574C764}"/>
              </a:ext>
            </a:extLst>
          </p:cNvPr>
          <p:cNvCxnSpPr>
            <a:cxnSpLocks/>
          </p:cNvCxnSpPr>
          <p:nvPr/>
        </p:nvCxnSpPr>
        <p:spPr>
          <a:xfrm>
            <a:off x="441185" y="3029246"/>
            <a:ext cx="0" cy="602482"/>
          </a:xfrm>
          <a:prstGeom prst="line">
            <a:avLst/>
          </a:prstGeom>
          <a:ln w="12700">
            <a:solidFill>
              <a:srgbClr val="00B05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uadroTexto 58">
            <a:extLst>
              <a:ext uri="{FF2B5EF4-FFF2-40B4-BE49-F238E27FC236}">
                <a16:creationId xmlns:a16="http://schemas.microsoft.com/office/drawing/2014/main" id="{958B49DD-6B78-C1E9-6B61-8E0FAF798075}"/>
              </a:ext>
            </a:extLst>
          </p:cNvPr>
          <p:cNvSpPr txBox="1"/>
          <p:nvPr/>
        </p:nvSpPr>
        <p:spPr>
          <a:xfrm>
            <a:off x="471581" y="3078363"/>
            <a:ext cx="1583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00B050"/>
                </a:solidFill>
                <a:latin typeface="Raleway" pitchFamily="2" charset="77"/>
              </a:rPr>
              <a:t>Camí del riu</a:t>
            </a:r>
          </a:p>
          <a:p>
            <a:r>
              <a:rPr lang="ca-ES" sz="500" b="1" dirty="0">
                <a:latin typeface="Raleway" pitchFamily="2" charset="77"/>
              </a:rPr>
              <a:t>Conservació i manteniment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00B050"/>
                </a:solidFill>
                <a:latin typeface="Raleway" pitchFamily="2" charset="77"/>
              </a:rPr>
              <a:t>Pantà del Foix</a:t>
            </a:r>
          </a:p>
          <a:p>
            <a:r>
              <a:rPr lang="ca-ES" sz="500" b="1" dirty="0">
                <a:latin typeface="Raleway" pitchFamily="2" charset="77"/>
              </a:rPr>
              <a:t>Restauració de la cua</a:t>
            </a:r>
            <a:endParaRPr lang="ca-ES" sz="400" dirty="0">
              <a:latin typeface="Raleway" pitchFamily="2" charset="77"/>
            </a:endParaRPr>
          </a:p>
        </p:txBody>
      </p:sp>
      <p:sp>
        <p:nvSpPr>
          <p:cNvPr id="61" name="Estrella de 5 puntas 60">
            <a:extLst>
              <a:ext uri="{FF2B5EF4-FFF2-40B4-BE49-F238E27FC236}">
                <a16:creationId xmlns:a16="http://schemas.microsoft.com/office/drawing/2014/main" id="{0AEFC62A-C8FD-FE83-B004-7A55E0E06344}"/>
              </a:ext>
            </a:extLst>
          </p:cNvPr>
          <p:cNvSpPr/>
          <p:nvPr/>
        </p:nvSpPr>
        <p:spPr>
          <a:xfrm>
            <a:off x="373214" y="727140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Estrella de 5 puntas 61">
            <a:extLst>
              <a:ext uri="{FF2B5EF4-FFF2-40B4-BE49-F238E27FC236}">
                <a16:creationId xmlns:a16="http://schemas.microsoft.com/office/drawing/2014/main" id="{B6A5E402-CC25-FF31-77D6-44911DD247AF}"/>
              </a:ext>
            </a:extLst>
          </p:cNvPr>
          <p:cNvSpPr/>
          <p:nvPr/>
        </p:nvSpPr>
        <p:spPr>
          <a:xfrm>
            <a:off x="373215" y="1022135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Estrella de 5 puntas 62">
            <a:extLst>
              <a:ext uri="{FF2B5EF4-FFF2-40B4-BE49-F238E27FC236}">
                <a16:creationId xmlns:a16="http://schemas.microsoft.com/office/drawing/2014/main" id="{AC2D6775-6E5A-B887-8B4D-D404C0599367}"/>
              </a:ext>
            </a:extLst>
          </p:cNvPr>
          <p:cNvSpPr/>
          <p:nvPr/>
        </p:nvSpPr>
        <p:spPr>
          <a:xfrm>
            <a:off x="373215" y="1415854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Estrella de 5 puntas 63">
            <a:extLst>
              <a:ext uri="{FF2B5EF4-FFF2-40B4-BE49-F238E27FC236}">
                <a16:creationId xmlns:a16="http://schemas.microsoft.com/office/drawing/2014/main" id="{6DB63F99-9F92-A4AE-E9FF-BF08C8481ED7}"/>
              </a:ext>
            </a:extLst>
          </p:cNvPr>
          <p:cNvSpPr/>
          <p:nvPr/>
        </p:nvSpPr>
        <p:spPr>
          <a:xfrm>
            <a:off x="373215" y="1715344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Estrella de 5 puntas 64">
            <a:extLst>
              <a:ext uri="{FF2B5EF4-FFF2-40B4-BE49-F238E27FC236}">
                <a16:creationId xmlns:a16="http://schemas.microsoft.com/office/drawing/2014/main" id="{1CA92F56-FE42-EF5A-CAB7-D9E08CA5720E}"/>
              </a:ext>
            </a:extLst>
          </p:cNvPr>
          <p:cNvSpPr/>
          <p:nvPr/>
        </p:nvSpPr>
        <p:spPr>
          <a:xfrm>
            <a:off x="373215" y="2029755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C60ADF13-EAB4-8F23-0072-6FDC7CBFC52A}"/>
              </a:ext>
            </a:extLst>
          </p:cNvPr>
          <p:cNvSpPr txBox="1"/>
          <p:nvPr/>
        </p:nvSpPr>
        <p:spPr>
          <a:xfrm rot="16200000">
            <a:off x="-98098" y="1280084"/>
            <a:ext cx="742517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00B050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rgbClr val="00B050"/>
                </a:solidFill>
                <a:latin typeface="Raleway Medium" pitchFamily="2" charset="77"/>
              </a:rPr>
              <a:t>ESTRATÈGIQUES</a:t>
            </a: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E2362B9B-5FE0-62D5-6BCF-C344E2C00F2D}"/>
              </a:ext>
            </a:extLst>
          </p:cNvPr>
          <p:cNvSpPr txBox="1"/>
          <p:nvPr/>
        </p:nvSpPr>
        <p:spPr>
          <a:xfrm rot="16200000">
            <a:off x="-133791" y="2631751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00B050"/>
                </a:solidFill>
                <a:latin typeface="Raleway Medium" pitchFamily="2" charset="77"/>
              </a:rPr>
              <a:t>ASSESSORAMENT </a:t>
            </a:r>
          </a:p>
          <a:p>
            <a:pPr algn="ctr"/>
            <a:r>
              <a:rPr lang="es-ES" sz="400" b="1" dirty="0">
                <a:solidFill>
                  <a:srgbClr val="00B050"/>
                </a:solidFill>
                <a:latin typeface="Raleway Medium" pitchFamily="2" charset="77"/>
              </a:rPr>
              <a:t>I ATENCIÓ</a:t>
            </a: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A0CFF755-52CF-3F22-654C-6D6ADC2AD4EC}"/>
              </a:ext>
            </a:extLst>
          </p:cNvPr>
          <p:cNvSpPr txBox="1"/>
          <p:nvPr/>
        </p:nvSpPr>
        <p:spPr>
          <a:xfrm rot="16200000">
            <a:off x="-133792" y="3252264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00B050"/>
                </a:solidFill>
                <a:latin typeface="Raleway Medium" pitchFamily="2" charset="77"/>
              </a:rPr>
              <a:t>SUPORT </a:t>
            </a:r>
          </a:p>
          <a:p>
            <a:pPr algn="ctr"/>
            <a:r>
              <a:rPr lang="es-ES" sz="400" b="1" dirty="0">
                <a:solidFill>
                  <a:srgbClr val="00B050"/>
                </a:solidFill>
                <a:latin typeface="Raleway Medium" pitchFamily="2" charset="77"/>
              </a:rPr>
              <a:t> AJUNTAMENTS</a:t>
            </a: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9AF851B4-A15D-D1FC-76C2-1E6905874AFF}"/>
              </a:ext>
            </a:extLst>
          </p:cNvPr>
          <p:cNvSpPr txBox="1"/>
          <p:nvPr/>
        </p:nvSpPr>
        <p:spPr>
          <a:xfrm>
            <a:off x="468950" y="4352775"/>
            <a:ext cx="1583644" cy="1385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C00000"/>
                </a:solidFill>
                <a:latin typeface="Raleway" pitchFamily="2" charset="77"/>
              </a:rPr>
              <a:t>Penedès </a:t>
            </a:r>
            <a:r>
              <a:rPr lang="ca-ES" sz="600" b="1" dirty="0" err="1">
                <a:solidFill>
                  <a:srgbClr val="C00000"/>
                </a:solidFill>
                <a:latin typeface="Raleway" pitchFamily="2" charset="77"/>
              </a:rPr>
              <a:t>ciclable</a:t>
            </a:r>
            <a:endParaRPr lang="ca-ES" sz="600" b="1" dirty="0">
              <a:solidFill>
                <a:srgbClr val="C00000"/>
              </a:solidFill>
              <a:latin typeface="Raleway" pitchFamily="2" charset="77"/>
            </a:endParaRPr>
          </a:p>
          <a:p>
            <a:r>
              <a:rPr lang="ca-ES" sz="500" b="1" dirty="0">
                <a:latin typeface="Raleway" pitchFamily="2" charset="77"/>
              </a:rPr>
              <a:t>Xarxa de mobilitat </a:t>
            </a:r>
            <a:r>
              <a:rPr lang="ca-ES" sz="500" b="1" dirty="0" err="1">
                <a:latin typeface="Raleway" pitchFamily="2" charset="77"/>
              </a:rPr>
              <a:t>ciclable</a:t>
            </a:r>
            <a:endParaRPr lang="ca-ES" sz="500" b="1" dirty="0">
              <a:latin typeface="Raleway" pitchFamily="2" charset="77"/>
            </a:endParaRPr>
          </a:p>
          <a:p>
            <a:r>
              <a:rPr lang="ca-ES" sz="400" dirty="0">
                <a:latin typeface="Raleway" pitchFamily="2" charset="77"/>
              </a:rPr>
              <a:t>PSTD – </a:t>
            </a:r>
            <a:r>
              <a:rPr lang="ca-ES" sz="400" dirty="0" err="1">
                <a:latin typeface="Raleway" pitchFamily="2" charset="77"/>
              </a:rPr>
              <a:t>Plan</a:t>
            </a:r>
            <a:r>
              <a:rPr lang="ca-ES" sz="400" dirty="0">
                <a:latin typeface="Raleway" pitchFamily="2" charset="77"/>
              </a:rPr>
              <a:t> de </a:t>
            </a:r>
            <a:r>
              <a:rPr lang="ca-ES" sz="400" dirty="0" err="1">
                <a:latin typeface="Raleway" pitchFamily="2" charset="77"/>
              </a:rPr>
              <a:t>Sostenibilidad</a:t>
            </a:r>
            <a:r>
              <a:rPr lang="ca-ES" sz="400" dirty="0">
                <a:latin typeface="Raleway" pitchFamily="2" charset="77"/>
              </a:rPr>
              <a:t> Turística  en Destino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C00000"/>
                </a:solidFill>
                <a:latin typeface="Raleway" pitchFamily="2" charset="77"/>
              </a:rPr>
              <a:t>Pla Territorial Parcial del Penedès</a:t>
            </a:r>
          </a:p>
          <a:p>
            <a:r>
              <a:rPr lang="ca-ES" sz="500" b="1" dirty="0">
                <a:latin typeface="Raleway" pitchFamily="2" charset="77"/>
              </a:rPr>
              <a:t>Impuls del debat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C00000"/>
                </a:solidFill>
                <a:latin typeface="Raleway" pitchFamily="2" charset="77"/>
              </a:rPr>
              <a:t>Agent per a la demanda de debat sectorial sobre el transport</a:t>
            </a:r>
          </a:p>
          <a:p>
            <a:r>
              <a:rPr lang="ca-ES" sz="500" b="1" dirty="0">
                <a:latin typeface="Raleway" pitchFamily="2" charset="77"/>
              </a:rPr>
              <a:t>Intern a la comarca, amb Barcelona i escolar.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C00000"/>
                </a:solidFill>
                <a:latin typeface="Raleway" pitchFamily="2" charset="77"/>
              </a:rPr>
              <a:t>Àrea compartida del servei de taxi</a:t>
            </a:r>
          </a:p>
          <a:p>
            <a:r>
              <a:rPr lang="ca-ES" sz="500" b="1" dirty="0">
                <a:latin typeface="Raleway" pitchFamily="2" charset="77"/>
              </a:rPr>
              <a:t>Impuls</a:t>
            </a:r>
          </a:p>
          <a:p>
            <a:endParaRPr lang="ca-ES" sz="500" b="1" dirty="0"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id="{D75A6687-0234-86C4-C673-474AED01B22F}"/>
              </a:ext>
            </a:extLst>
          </p:cNvPr>
          <p:cNvCxnSpPr>
            <a:cxnSpLocks/>
          </p:cNvCxnSpPr>
          <p:nvPr/>
        </p:nvCxnSpPr>
        <p:spPr>
          <a:xfrm>
            <a:off x="438554" y="4225591"/>
            <a:ext cx="0" cy="1255002"/>
          </a:xfrm>
          <a:prstGeom prst="line">
            <a:avLst/>
          </a:prstGeom>
          <a:ln w="12700">
            <a:solidFill>
              <a:srgbClr val="C00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87705C5D-F10E-12BB-F9B1-61A06F3864BD}"/>
              </a:ext>
            </a:extLst>
          </p:cNvPr>
          <p:cNvCxnSpPr>
            <a:cxnSpLocks/>
          </p:cNvCxnSpPr>
          <p:nvPr/>
        </p:nvCxnSpPr>
        <p:spPr>
          <a:xfrm>
            <a:off x="438558" y="5483713"/>
            <a:ext cx="0" cy="454402"/>
          </a:xfrm>
          <a:prstGeom prst="line">
            <a:avLst/>
          </a:prstGeom>
          <a:ln w="12700">
            <a:solidFill>
              <a:srgbClr val="C00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uadroTexto 75">
            <a:extLst>
              <a:ext uri="{FF2B5EF4-FFF2-40B4-BE49-F238E27FC236}">
                <a16:creationId xmlns:a16="http://schemas.microsoft.com/office/drawing/2014/main" id="{ED667AD7-ED24-3A96-383B-C8B7D74AC02E}"/>
              </a:ext>
            </a:extLst>
          </p:cNvPr>
          <p:cNvSpPr txBox="1"/>
          <p:nvPr/>
        </p:nvSpPr>
        <p:spPr>
          <a:xfrm>
            <a:off x="468954" y="5570329"/>
            <a:ext cx="1583640" cy="342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C00000"/>
                </a:solidFill>
                <a:latin typeface="Raleway" pitchFamily="2" charset="77"/>
              </a:rPr>
              <a:t>Xarxa comarcal d’estructura tècnica d’enginyers i arquitectes municipals</a:t>
            </a:r>
          </a:p>
          <a:p>
            <a:r>
              <a:rPr lang="ca-ES" sz="500" b="1" dirty="0">
                <a:latin typeface="Raleway" pitchFamily="2" charset="77"/>
              </a:rPr>
              <a:t>Gestió i suport</a:t>
            </a:r>
          </a:p>
        </p:txBody>
      </p:sp>
      <p:sp>
        <p:nvSpPr>
          <p:cNvPr id="77" name="Estrella de 5 puntas 76">
            <a:extLst>
              <a:ext uri="{FF2B5EF4-FFF2-40B4-BE49-F238E27FC236}">
                <a16:creationId xmlns:a16="http://schemas.microsoft.com/office/drawing/2014/main" id="{81A8F53A-59D2-8DA1-D18C-EFF89ACDF097}"/>
              </a:ext>
            </a:extLst>
          </p:cNvPr>
          <p:cNvSpPr/>
          <p:nvPr/>
        </p:nvSpPr>
        <p:spPr>
          <a:xfrm>
            <a:off x="377795" y="4375259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00000"/>
              </a:solidFill>
            </a:endParaRPr>
          </a:p>
        </p:txBody>
      </p:sp>
      <p:sp>
        <p:nvSpPr>
          <p:cNvPr id="78" name="Estrella de 5 puntas 77">
            <a:extLst>
              <a:ext uri="{FF2B5EF4-FFF2-40B4-BE49-F238E27FC236}">
                <a16:creationId xmlns:a16="http://schemas.microsoft.com/office/drawing/2014/main" id="{B700A82F-8E4B-B50D-DBEE-5480A6A566B6}"/>
              </a:ext>
            </a:extLst>
          </p:cNvPr>
          <p:cNvSpPr/>
          <p:nvPr/>
        </p:nvSpPr>
        <p:spPr>
          <a:xfrm>
            <a:off x="377795" y="4676076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00000"/>
              </a:solidFill>
            </a:endParaRPr>
          </a:p>
        </p:txBody>
      </p:sp>
      <p:sp>
        <p:nvSpPr>
          <p:cNvPr id="79" name="Estrella de 5 puntas 78">
            <a:extLst>
              <a:ext uri="{FF2B5EF4-FFF2-40B4-BE49-F238E27FC236}">
                <a16:creationId xmlns:a16="http://schemas.microsoft.com/office/drawing/2014/main" id="{7C663FFB-BFF6-0217-A40B-514F25590D91}"/>
              </a:ext>
            </a:extLst>
          </p:cNvPr>
          <p:cNvSpPr/>
          <p:nvPr/>
        </p:nvSpPr>
        <p:spPr>
          <a:xfrm>
            <a:off x="377796" y="4911797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00000"/>
              </a:solidFill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76E99FE1-81AF-2717-68DF-EF3BAA103C2F}"/>
              </a:ext>
            </a:extLst>
          </p:cNvPr>
          <p:cNvSpPr txBox="1"/>
          <p:nvPr/>
        </p:nvSpPr>
        <p:spPr>
          <a:xfrm rot="16200000">
            <a:off x="-100730" y="4928203"/>
            <a:ext cx="742517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C00000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rgbClr val="C00000"/>
                </a:solidFill>
                <a:latin typeface="Raleway Medium" pitchFamily="2" charset="77"/>
              </a:rPr>
              <a:t>ESTRATÈGIQUES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742B0A5D-1CC6-FA8C-EFAF-08D0C396FAFA}"/>
              </a:ext>
            </a:extLst>
          </p:cNvPr>
          <p:cNvSpPr txBox="1"/>
          <p:nvPr/>
        </p:nvSpPr>
        <p:spPr>
          <a:xfrm rot="16200000">
            <a:off x="-136420" y="5626092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C00000"/>
                </a:solidFill>
                <a:latin typeface="Raleway Medium" pitchFamily="2" charset="77"/>
              </a:rPr>
              <a:t>SUPORT </a:t>
            </a:r>
          </a:p>
          <a:p>
            <a:pPr algn="ctr"/>
            <a:r>
              <a:rPr lang="es-ES" sz="400" b="1" dirty="0">
                <a:solidFill>
                  <a:srgbClr val="C00000"/>
                </a:solidFill>
                <a:latin typeface="Raleway Medium" pitchFamily="2" charset="77"/>
              </a:rPr>
              <a:t> AJUNTAMENTS</a:t>
            </a:r>
          </a:p>
        </p:txBody>
      </p:sp>
      <p:sp>
        <p:nvSpPr>
          <p:cNvPr id="140" name="CuadroTexto 139">
            <a:extLst>
              <a:ext uri="{FF2B5EF4-FFF2-40B4-BE49-F238E27FC236}">
                <a16:creationId xmlns:a16="http://schemas.microsoft.com/office/drawing/2014/main" id="{F76AF133-67D2-F314-4DCD-8BD78588786E}"/>
              </a:ext>
            </a:extLst>
          </p:cNvPr>
          <p:cNvSpPr txBox="1"/>
          <p:nvPr/>
        </p:nvSpPr>
        <p:spPr>
          <a:xfrm>
            <a:off x="2476514" y="716173"/>
            <a:ext cx="16056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Nova seu Serveis Socials Alt Penedès</a:t>
            </a:r>
          </a:p>
          <a:p>
            <a:r>
              <a:rPr lang="ca-ES" sz="500" b="1" dirty="0">
                <a:latin typeface="Raleway" pitchFamily="2" charset="77"/>
              </a:rPr>
              <a:t>Casa Jané</a:t>
            </a:r>
          </a:p>
          <a:p>
            <a:endParaRPr lang="ca-ES" sz="400" dirty="0">
              <a:latin typeface="Raleway" pitchFamily="2" charset="77"/>
            </a:endParaRPr>
          </a:p>
          <a:p>
            <a:endParaRPr lang="ca-ES" sz="400" b="1" dirty="0">
              <a:solidFill>
                <a:srgbClr val="7030A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Projecte innovador de foment de l’envelliment actiu</a:t>
            </a:r>
          </a:p>
          <a:p>
            <a:r>
              <a:rPr lang="ca-ES" sz="500" b="1" dirty="0">
                <a:latin typeface="Raleway" pitchFamily="2" charset="77"/>
              </a:rPr>
              <a:t>Solució tecnològica al domicili i monitorització</a:t>
            </a:r>
          </a:p>
          <a:p>
            <a:r>
              <a:rPr lang="ca-ES" sz="400" dirty="0" err="1">
                <a:latin typeface="Raleway" pitchFamily="2" charset="77"/>
              </a:rPr>
              <a:t>Next</a:t>
            </a:r>
            <a:r>
              <a:rPr lang="ca-ES" sz="400" dirty="0">
                <a:latin typeface="Raleway" pitchFamily="2" charset="77"/>
              </a:rPr>
              <a:t> </a:t>
            </a:r>
            <a:r>
              <a:rPr lang="ca-ES" sz="400" dirty="0" err="1">
                <a:latin typeface="Raleway" pitchFamily="2" charset="77"/>
              </a:rPr>
              <a:t>Generation</a:t>
            </a:r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141" name="Conector recto 140">
            <a:extLst>
              <a:ext uri="{FF2B5EF4-FFF2-40B4-BE49-F238E27FC236}">
                <a16:creationId xmlns:a16="http://schemas.microsoft.com/office/drawing/2014/main" id="{C0F5B9F8-A80A-FB44-49F0-CDE094ED463D}"/>
              </a:ext>
            </a:extLst>
          </p:cNvPr>
          <p:cNvCxnSpPr>
            <a:cxnSpLocks/>
          </p:cNvCxnSpPr>
          <p:nvPr/>
        </p:nvCxnSpPr>
        <p:spPr>
          <a:xfrm>
            <a:off x="2446118" y="588989"/>
            <a:ext cx="0" cy="886772"/>
          </a:xfrm>
          <a:prstGeom prst="line">
            <a:avLst/>
          </a:prstGeom>
          <a:ln w="12700">
            <a:solidFill>
              <a:srgbClr val="7030A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ctor recto 141">
            <a:extLst>
              <a:ext uri="{FF2B5EF4-FFF2-40B4-BE49-F238E27FC236}">
                <a16:creationId xmlns:a16="http://schemas.microsoft.com/office/drawing/2014/main" id="{FE3C4EA9-42FE-9A83-071F-B393224D6D43}"/>
              </a:ext>
            </a:extLst>
          </p:cNvPr>
          <p:cNvCxnSpPr>
            <a:cxnSpLocks/>
          </p:cNvCxnSpPr>
          <p:nvPr/>
        </p:nvCxnSpPr>
        <p:spPr>
          <a:xfrm>
            <a:off x="2446118" y="1475761"/>
            <a:ext cx="0" cy="3210717"/>
          </a:xfrm>
          <a:prstGeom prst="line">
            <a:avLst/>
          </a:prstGeom>
          <a:ln w="12700">
            <a:solidFill>
              <a:srgbClr val="7030A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CuadroTexto 142">
            <a:extLst>
              <a:ext uri="{FF2B5EF4-FFF2-40B4-BE49-F238E27FC236}">
                <a16:creationId xmlns:a16="http://schemas.microsoft.com/office/drawing/2014/main" id="{EA18BA88-F504-31E9-8A7E-E23492E0D827}"/>
              </a:ext>
            </a:extLst>
          </p:cNvPr>
          <p:cNvSpPr txBox="1"/>
          <p:nvPr/>
        </p:nvSpPr>
        <p:spPr>
          <a:xfrm>
            <a:off x="2466349" y="1521134"/>
            <a:ext cx="1605661" cy="3053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Serveis Socials Bàsics (SSB)</a:t>
            </a:r>
          </a:p>
          <a:p>
            <a:r>
              <a:rPr lang="ca-ES" sz="500" b="1" dirty="0">
                <a:latin typeface="Raleway" pitchFamily="2" charset="77"/>
              </a:rPr>
              <a:t>Servei a municipis, ajuts urgència social, pobresa energètica,...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Servei d’Atenció Domiciliària (SAD)</a:t>
            </a:r>
          </a:p>
          <a:p>
            <a:r>
              <a:rPr lang="ca-ES" sz="500" b="1" dirty="0">
                <a:latin typeface="Raleway" pitchFamily="2" charset="77"/>
              </a:rPr>
              <a:t>Accions preventives, assistencials i educatives</a:t>
            </a:r>
          </a:p>
          <a:p>
            <a:r>
              <a:rPr lang="ca-ES" sz="400" dirty="0">
                <a:latin typeface="Raleway" pitchFamily="2" charset="77"/>
              </a:rPr>
              <a:t>Gestió amb SUMAR</a:t>
            </a:r>
          </a:p>
          <a:p>
            <a:endParaRPr lang="ca-ES" sz="400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PLACI</a:t>
            </a:r>
          </a:p>
          <a:p>
            <a:r>
              <a:rPr lang="ca-ES" sz="500" b="1" dirty="0">
                <a:latin typeface="Raleway" pitchFamily="2" charset="77"/>
              </a:rPr>
              <a:t>Pla d’Acció Comunitària Inclusiva</a:t>
            </a:r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Infància i adolescència</a:t>
            </a:r>
          </a:p>
          <a:p>
            <a:r>
              <a:rPr lang="ca-ES" sz="500" b="1" dirty="0">
                <a:latin typeface="Raleway" pitchFamily="2" charset="77"/>
              </a:rPr>
              <a:t>Assessorament i seguiment a tota la comarca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Ajuts persones amb mobilitat reduïda</a:t>
            </a:r>
          </a:p>
          <a:p>
            <a:r>
              <a:rPr lang="ca-ES" sz="500" b="1" dirty="0">
                <a:latin typeface="Raleway" pitchFamily="2" charset="77"/>
              </a:rPr>
              <a:t>Per assistir a centres de dia, ocupacions i especials de treball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Servei de primera acollida a nouvinguts</a:t>
            </a:r>
          </a:p>
          <a:p>
            <a:endParaRPr lang="ca-ES" sz="500" b="1" dirty="0">
              <a:solidFill>
                <a:srgbClr val="7030A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Mediació comunitària</a:t>
            </a:r>
          </a:p>
          <a:p>
            <a:endParaRPr lang="ca-ES" sz="500" b="1" dirty="0">
              <a:solidFill>
                <a:srgbClr val="7030A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Seguiment i orientació a joves vulnerables</a:t>
            </a:r>
          </a:p>
          <a:p>
            <a:r>
              <a:rPr lang="ca-ES" sz="400" dirty="0">
                <a:latin typeface="Raleway" pitchFamily="2" charset="77"/>
              </a:rPr>
              <a:t>Amb DGAIA</a:t>
            </a:r>
          </a:p>
          <a:p>
            <a:endParaRPr lang="ca-ES" sz="400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Parlem-ne</a:t>
            </a:r>
          </a:p>
          <a:p>
            <a:r>
              <a:rPr lang="ca-ES" sz="500" b="1" dirty="0">
                <a:latin typeface="Raleway" pitchFamily="2" charset="77"/>
              </a:rPr>
              <a:t>Programes d’alfabetització</a:t>
            </a:r>
            <a:endParaRPr lang="ca-ES" sz="500" b="1" dirty="0">
              <a:solidFill>
                <a:srgbClr val="7030A0"/>
              </a:solidFill>
              <a:latin typeface="Raleway" pitchFamily="2" charset="77"/>
            </a:endParaRPr>
          </a:p>
          <a:p>
            <a:r>
              <a:rPr lang="ca-ES" sz="400" dirty="0">
                <a:latin typeface="Raleway" pitchFamily="2" charset="77"/>
              </a:rPr>
              <a:t>Amb Creu Roja</a:t>
            </a:r>
          </a:p>
          <a:p>
            <a:endParaRPr lang="ca-ES" sz="400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Targetes Alimentació</a:t>
            </a:r>
          </a:p>
          <a:p>
            <a:r>
              <a:rPr lang="ca-ES" sz="400" dirty="0">
                <a:latin typeface="Raleway" pitchFamily="2" charset="77"/>
              </a:rPr>
              <a:t>Amb Càrites</a:t>
            </a:r>
          </a:p>
          <a:p>
            <a:endParaRPr lang="ca-ES" sz="400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7030A0"/>
                </a:solidFill>
                <a:latin typeface="Raleway" pitchFamily="2" charset="77"/>
              </a:rPr>
              <a:t>Salut pública</a:t>
            </a:r>
          </a:p>
          <a:p>
            <a:r>
              <a:rPr lang="ca-ES" sz="500" b="1" dirty="0">
                <a:latin typeface="Raleway" pitchFamily="2" charset="77"/>
              </a:rPr>
              <a:t>Xerrades, formació i càpsules</a:t>
            </a:r>
            <a:endParaRPr lang="ca-ES" sz="400" b="1" dirty="0">
              <a:latin typeface="Raleway" pitchFamily="2" charset="77"/>
            </a:endParaRPr>
          </a:p>
          <a:p>
            <a:r>
              <a:rPr lang="ca-ES" sz="500" b="1" dirty="0">
                <a:latin typeface="Raleway" pitchFamily="2" charset="77"/>
              </a:rPr>
              <a:t>Servei d’Assessorament Familiar d’Alcohol i altres Drogues (SAFAD)</a:t>
            </a:r>
          </a:p>
          <a:p>
            <a:r>
              <a:rPr lang="ca-ES" sz="500" b="1" dirty="0">
                <a:latin typeface="Raleway" pitchFamily="2" charset="77"/>
              </a:rPr>
              <a:t>Pla comarcal de drogues</a:t>
            </a:r>
          </a:p>
        </p:txBody>
      </p:sp>
      <p:sp>
        <p:nvSpPr>
          <p:cNvPr id="146" name="Estrella de 5 puntas 145">
            <a:extLst>
              <a:ext uri="{FF2B5EF4-FFF2-40B4-BE49-F238E27FC236}">
                <a16:creationId xmlns:a16="http://schemas.microsoft.com/office/drawing/2014/main" id="{349B4FF2-2EB5-3665-48A9-2EEBFCE62ABD}"/>
              </a:ext>
            </a:extLst>
          </p:cNvPr>
          <p:cNvSpPr/>
          <p:nvPr/>
        </p:nvSpPr>
        <p:spPr>
          <a:xfrm>
            <a:off x="2378146" y="738657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7" name="Estrella de 5 puntas 146">
            <a:extLst>
              <a:ext uri="{FF2B5EF4-FFF2-40B4-BE49-F238E27FC236}">
                <a16:creationId xmlns:a16="http://schemas.microsoft.com/office/drawing/2014/main" id="{8FE030B2-3709-4367-8D89-355EB7035617}"/>
              </a:ext>
            </a:extLst>
          </p:cNvPr>
          <p:cNvSpPr/>
          <p:nvPr/>
        </p:nvSpPr>
        <p:spPr>
          <a:xfrm>
            <a:off x="2378147" y="1021360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1" name="CuadroTexto 150">
            <a:extLst>
              <a:ext uri="{FF2B5EF4-FFF2-40B4-BE49-F238E27FC236}">
                <a16:creationId xmlns:a16="http://schemas.microsoft.com/office/drawing/2014/main" id="{68B4368E-5645-85E3-1191-8E9328AF2F5E}"/>
              </a:ext>
            </a:extLst>
          </p:cNvPr>
          <p:cNvSpPr txBox="1"/>
          <p:nvPr/>
        </p:nvSpPr>
        <p:spPr>
          <a:xfrm rot="16200000">
            <a:off x="1883826" y="900488"/>
            <a:ext cx="742517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7030A0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rgbClr val="7030A0"/>
                </a:solidFill>
                <a:latin typeface="Raleway Medium" pitchFamily="2" charset="77"/>
              </a:rPr>
              <a:t>ESTRATÈGIQUES</a:t>
            </a:r>
          </a:p>
        </p:txBody>
      </p:sp>
      <p:sp>
        <p:nvSpPr>
          <p:cNvPr id="152" name="CuadroTexto 151">
            <a:extLst>
              <a:ext uri="{FF2B5EF4-FFF2-40B4-BE49-F238E27FC236}">
                <a16:creationId xmlns:a16="http://schemas.microsoft.com/office/drawing/2014/main" id="{5A9FAB62-74D9-1A46-2391-FC366886BE35}"/>
              </a:ext>
            </a:extLst>
          </p:cNvPr>
          <p:cNvSpPr txBox="1"/>
          <p:nvPr/>
        </p:nvSpPr>
        <p:spPr>
          <a:xfrm rot="16200000">
            <a:off x="1871141" y="2619299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7030A0"/>
                </a:solidFill>
                <a:latin typeface="Raleway Medium" pitchFamily="2" charset="77"/>
              </a:rPr>
              <a:t>ASSESSORAMENT </a:t>
            </a:r>
          </a:p>
          <a:p>
            <a:pPr algn="ctr"/>
            <a:r>
              <a:rPr lang="es-ES" sz="400" b="1" dirty="0">
                <a:solidFill>
                  <a:srgbClr val="7030A0"/>
                </a:solidFill>
                <a:latin typeface="Raleway Medium" pitchFamily="2" charset="77"/>
              </a:rPr>
              <a:t>I ATENCIÓ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FFDEB97E-DC69-21FE-E727-167AB8B7D29E}"/>
              </a:ext>
            </a:extLst>
          </p:cNvPr>
          <p:cNvCxnSpPr>
            <a:cxnSpLocks/>
          </p:cNvCxnSpPr>
          <p:nvPr/>
        </p:nvCxnSpPr>
        <p:spPr>
          <a:xfrm>
            <a:off x="2446118" y="4682461"/>
            <a:ext cx="0" cy="412216"/>
          </a:xfrm>
          <a:prstGeom prst="line">
            <a:avLst/>
          </a:prstGeom>
          <a:ln w="12700">
            <a:solidFill>
              <a:srgbClr val="7030A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B96975FB-B2BD-4682-1730-A41DE01B44B0}"/>
              </a:ext>
            </a:extLst>
          </p:cNvPr>
          <p:cNvSpPr txBox="1"/>
          <p:nvPr/>
        </p:nvSpPr>
        <p:spPr>
          <a:xfrm>
            <a:off x="2466349" y="4805124"/>
            <a:ext cx="1583640" cy="23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00" b="1" dirty="0">
                <a:solidFill>
                  <a:srgbClr val="7030A0"/>
                </a:solidFill>
                <a:latin typeface="Raleway" pitchFamily="2" charset="77"/>
              </a:rPr>
              <a:t>Serveis Socials Bàsics (SSB)</a:t>
            </a:r>
          </a:p>
          <a:p>
            <a:r>
              <a:rPr lang="ca-ES" sz="500" b="1" dirty="0">
                <a:latin typeface="Raleway" pitchFamily="2" charset="77"/>
              </a:rPr>
              <a:t>Convenis amb Ajuntaments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1071E23-7C6B-E7A6-8F8A-099E69B3D9F6}"/>
              </a:ext>
            </a:extLst>
          </p:cNvPr>
          <p:cNvSpPr txBox="1"/>
          <p:nvPr/>
        </p:nvSpPr>
        <p:spPr>
          <a:xfrm rot="16200000">
            <a:off x="1871140" y="4788345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7030A0"/>
                </a:solidFill>
                <a:latin typeface="Raleway Medium" pitchFamily="2" charset="77"/>
              </a:rPr>
              <a:t>SUPORT </a:t>
            </a:r>
          </a:p>
          <a:p>
            <a:pPr algn="ctr"/>
            <a:r>
              <a:rPr lang="es-ES" sz="400" b="1" dirty="0">
                <a:solidFill>
                  <a:srgbClr val="7030A0"/>
                </a:solidFill>
                <a:latin typeface="Raleway Medium" pitchFamily="2" charset="77"/>
              </a:rPr>
              <a:t> AJUNTAMENTS</a:t>
            </a:r>
          </a:p>
        </p:txBody>
      </p:sp>
      <p:grpSp>
        <p:nvGrpSpPr>
          <p:cNvPr id="49" name="Grupo 48">
            <a:extLst>
              <a:ext uri="{FF2B5EF4-FFF2-40B4-BE49-F238E27FC236}">
                <a16:creationId xmlns:a16="http://schemas.microsoft.com/office/drawing/2014/main" id="{75EF865E-DA9E-ECF4-60BF-94A96AC3E4B6}"/>
              </a:ext>
            </a:extLst>
          </p:cNvPr>
          <p:cNvGrpSpPr/>
          <p:nvPr/>
        </p:nvGrpSpPr>
        <p:grpSpPr>
          <a:xfrm>
            <a:off x="2306990" y="5290625"/>
            <a:ext cx="1692144" cy="412932"/>
            <a:chOff x="2458014" y="4564349"/>
            <a:chExt cx="1054742" cy="247511"/>
          </a:xfrm>
        </p:grpSpPr>
        <p:sp>
          <p:nvSpPr>
            <p:cNvPr id="50" name="Rectángulo redondeado 49">
              <a:extLst>
                <a:ext uri="{FF2B5EF4-FFF2-40B4-BE49-F238E27FC236}">
                  <a16:creationId xmlns:a16="http://schemas.microsoft.com/office/drawing/2014/main" id="{D4DCAE32-F0FC-6AFF-C63C-62850AAB6851}"/>
                </a:ext>
              </a:extLst>
            </p:cNvPr>
            <p:cNvSpPr/>
            <p:nvPr/>
          </p:nvSpPr>
          <p:spPr>
            <a:xfrm>
              <a:off x="2458014" y="4564349"/>
              <a:ext cx="1054742" cy="247511"/>
            </a:xfrm>
            <a:prstGeom prst="roundRect">
              <a:avLst/>
            </a:prstGeom>
            <a:solidFill>
              <a:srgbClr val="EC00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42925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IGUALTAT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51" name="Gráfico 50" descr="Cuidado con relleno sólido">
              <a:extLst>
                <a:ext uri="{FF2B5EF4-FFF2-40B4-BE49-F238E27FC236}">
                  <a16:creationId xmlns:a16="http://schemas.microsoft.com/office/drawing/2014/main" id="{935DB097-A313-23D9-2CFD-83DAAD9C9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517798" y="4599656"/>
              <a:ext cx="170127" cy="170127"/>
            </a:xfrm>
            <a:prstGeom prst="rect">
              <a:avLst/>
            </a:prstGeom>
          </p:spPr>
        </p:pic>
      </p:grpSp>
      <p:sp>
        <p:nvSpPr>
          <p:cNvPr id="53" name="CuadroTexto 52">
            <a:extLst>
              <a:ext uri="{FF2B5EF4-FFF2-40B4-BE49-F238E27FC236}">
                <a16:creationId xmlns:a16="http://schemas.microsoft.com/office/drawing/2014/main" id="{366FBA1D-A60B-6D5E-93AB-78EF45EE85BC}"/>
              </a:ext>
            </a:extLst>
          </p:cNvPr>
          <p:cNvSpPr txBox="1"/>
          <p:nvPr/>
        </p:nvSpPr>
        <p:spPr>
          <a:xfrm>
            <a:off x="4429320" y="716173"/>
            <a:ext cx="169214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002060"/>
                </a:solidFill>
                <a:latin typeface="Raleway" pitchFamily="2" charset="77"/>
              </a:rPr>
              <a:t>Seu de l’EMAP </a:t>
            </a:r>
          </a:p>
          <a:p>
            <a:r>
              <a:rPr lang="ca-ES" sz="600" b="1" dirty="0">
                <a:solidFill>
                  <a:srgbClr val="002060"/>
                </a:solidFill>
                <a:latin typeface="Raleway" pitchFamily="2" charset="77"/>
              </a:rPr>
              <a:t>(Escola de Música de l’Alt Penedès)</a:t>
            </a:r>
          </a:p>
          <a:p>
            <a:r>
              <a:rPr lang="ca-ES" sz="500" b="1" dirty="0">
                <a:latin typeface="Raleway" pitchFamily="2" charset="77"/>
              </a:rPr>
              <a:t>Treballar per aconseguir una seu de l’EMAP</a:t>
            </a:r>
          </a:p>
          <a:p>
            <a:endParaRPr lang="ca-ES" sz="600" b="1" dirty="0">
              <a:solidFill>
                <a:srgbClr val="00B0F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002060"/>
                </a:solidFill>
                <a:latin typeface="Raleway" pitchFamily="2" charset="77"/>
              </a:rPr>
              <a:t>Projecte musical singular de l’EMAP </a:t>
            </a:r>
          </a:p>
          <a:p>
            <a:r>
              <a:rPr lang="ca-ES" sz="500" b="1" dirty="0">
                <a:latin typeface="Raleway" pitchFamily="2" charset="77"/>
              </a:rPr>
              <a:t>amb col·laboració reconeguda</a:t>
            </a:r>
          </a:p>
          <a:p>
            <a:endParaRPr lang="ca-ES" sz="400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002060"/>
                </a:solidFill>
                <a:latin typeface="Raleway" pitchFamily="2" charset="77"/>
              </a:rPr>
              <a:t>Projectes comunitaris EMAP a les escoles </a:t>
            </a:r>
          </a:p>
          <a:p>
            <a:r>
              <a:rPr lang="ca-ES" sz="500" b="1" dirty="0">
                <a:latin typeface="Raleway" pitchFamily="2" charset="77"/>
              </a:rPr>
              <a:t>Consolidar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002060"/>
                </a:solidFill>
                <a:latin typeface="Raleway" pitchFamily="2" charset="77"/>
              </a:rPr>
              <a:t>Tramitació i gestió transport escolar i menjadors, i dades d’activitat de l’alumnat</a:t>
            </a:r>
          </a:p>
          <a:p>
            <a:r>
              <a:rPr lang="ca-ES" sz="500" b="1" dirty="0">
                <a:latin typeface="Raleway" pitchFamily="2" charset="77"/>
              </a:rPr>
              <a:t>Consolidar nous sistemes</a:t>
            </a:r>
          </a:p>
          <a:p>
            <a:endParaRPr lang="ca-ES" sz="500" b="1" dirty="0">
              <a:solidFill>
                <a:srgbClr val="00206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002060"/>
                </a:solidFill>
                <a:latin typeface="Raleway" pitchFamily="2" charset="77"/>
              </a:rPr>
              <a:t>Premi Comarcal de Treballs de Recerca de Batxillerat</a:t>
            </a:r>
          </a:p>
          <a:p>
            <a:r>
              <a:rPr lang="ca-ES" sz="500" b="1" dirty="0">
                <a:latin typeface="Raleway" pitchFamily="2" charset="77"/>
              </a:rPr>
              <a:t>Potenciar</a:t>
            </a:r>
          </a:p>
          <a:p>
            <a:endParaRPr lang="ca-ES" sz="500" b="1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DA4B9848-66C2-C4EE-4B0D-223AB483186D}"/>
              </a:ext>
            </a:extLst>
          </p:cNvPr>
          <p:cNvCxnSpPr>
            <a:cxnSpLocks/>
          </p:cNvCxnSpPr>
          <p:nvPr/>
        </p:nvCxnSpPr>
        <p:spPr>
          <a:xfrm>
            <a:off x="4341774" y="588989"/>
            <a:ext cx="0" cy="1843824"/>
          </a:xfrm>
          <a:prstGeom prst="line">
            <a:avLst/>
          </a:prstGeom>
          <a:ln w="12700">
            <a:solidFill>
              <a:srgbClr val="00206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6B3F686D-8BB1-7C83-7FB0-BCF601A45715}"/>
              </a:ext>
            </a:extLst>
          </p:cNvPr>
          <p:cNvCxnSpPr>
            <a:cxnSpLocks/>
          </p:cNvCxnSpPr>
          <p:nvPr/>
        </p:nvCxnSpPr>
        <p:spPr>
          <a:xfrm>
            <a:off x="4341774" y="2429367"/>
            <a:ext cx="0" cy="555342"/>
          </a:xfrm>
          <a:prstGeom prst="line">
            <a:avLst/>
          </a:prstGeom>
          <a:ln w="12700">
            <a:solidFill>
              <a:srgbClr val="00206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uadroTexto 56">
            <a:extLst>
              <a:ext uri="{FF2B5EF4-FFF2-40B4-BE49-F238E27FC236}">
                <a16:creationId xmlns:a16="http://schemas.microsoft.com/office/drawing/2014/main" id="{F8920055-ACEA-D44C-3700-4D241951AFDB}"/>
              </a:ext>
            </a:extLst>
          </p:cNvPr>
          <p:cNvSpPr txBox="1"/>
          <p:nvPr/>
        </p:nvSpPr>
        <p:spPr>
          <a:xfrm>
            <a:off x="4371791" y="2509029"/>
            <a:ext cx="1583642" cy="506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002060"/>
                </a:solidFill>
                <a:latin typeface="Raleway" pitchFamily="2" charset="77"/>
              </a:rPr>
              <a:t>Gestió dels ajuts individuals de menjador i transport</a:t>
            </a:r>
          </a:p>
          <a:p>
            <a:r>
              <a:rPr lang="ca-ES" sz="500" b="1" dirty="0">
                <a:latin typeface="Raleway" pitchFamily="2" charset="77"/>
              </a:rPr>
              <a:t>amb els criteris del Departament d’Ensenyament</a:t>
            </a:r>
            <a:endParaRPr lang="ca-ES" sz="500" dirty="0">
              <a:latin typeface="Raleway" pitchFamily="2" charset="77"/>
            </a:endParaRPr>
          </a:p>
          <a:p>
            <a:endParaRPr lang="ca-ES" sz="500" dirty="0">
              <a:latin typeface="Raleway" pitchFamily="2" charset="77"/>
            </a:endParaRPr>
          </a:p>
          <a:p>
            <a:endParaRPr lang="ca-ES" sz="600" b="1" dirty="0">
              <a:latin typeface="Raleway" pitchFamily="2" charset="77"/>
            </a:endParaRPr>
          </a:p>
        </p:txBody>
      </p: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DC98CF10-29E0-3101-774E-EB2BD5EAAC7A}"/>
              </a:ext>
            </a:extLst>
          </p:cNvPr>
          <p:cNvCxnSpPr>
            <a:cxnSpLocks/>
          </p:cNvCxnSpPr>
          <p:nvPr/>
        </p:nvCxnSpPr>
        <p:spPr>
          <a:xfrm>
            <a:off x="4341774" y="2984224"/>
            <a:ext cx="0" cy="524499"/>
          </a:xfrm>
          <a:prstGeom prst="line">
            <a:avLst/>
          </a:prstGeom>
          <a:ln w="12700">
            <a:solidFill>
              <a:srgbClr val="00206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uadroTexto 65">
            <a:extLst>
              <a:ext uri="{FF2B5EF4-FFF2-40B4-BE49-F238E27FC236}">
                <a16:creationId xmlns:a16="http://schemas.microsoft.com/office/drawing/2014/main" id="{DE3C68B3-3ECA-4F1A-006B-CDB58B15617E}"/>
              </a:ext>
            </a:extLst>
          </p:cNvPr>
          <p:cNvSpPr txBox="1"/>
          <p:nvPr/>
        </p:nvSpPr>
        <p:spPr>
          <a:xfrm>
            <a:off x="4372170" y="3069836"/>
            <a:ext cx="1583640" cy="342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002060"/>
                </a:solidFill>
                <a:latin typeface="Raleway" pitchFamily="2" charset="77"/>
              </a:rPr>
              <a:t>Fòrum Polític Comarcal per a l’Educació a l’Alt Penedès</a:t>
            </a:r>
          </a:p>
          <a:p>
            <a:r>
              <a:rPr lang="ca-ES" sz="500" b="1" dirty="0">
                <a:latin typeface="Raleway" pitchFamily="2" charset="77"/>
              </a:rPr>
              <a:t>Bones pràctiques i col·laboració</a:t>
            </a:r>
          </a:p>
        </p:txBody>
      </p:sp>
      <p:sp>
        <p:nvSpPr>
          <p:cNvPr id="67" name="Estrella de 5 puntas 66">
            <a:extLst>
              <a:ext uri="{FF2B5EF4-FFF2-40B4-BE49-F238E27FC236}">
                <a16:creationId xmlns:a16="http://schemas.microsoft.com/office/drawing/2014/main" id="{C12F6659-D002-879C-CDAC-4FC00C53A06F}"/>
              </a:ext>
            </a:extLst>
          </p:cNvPr>
          <p:cNvSpPr/>
          <p:nvPr/>
        </p:nvSpPr>
        <p:spPr>
          <a:xfrm>
            <a:off x="4273802" y="738657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3" name="Estrella de 5 puntas 72">
            <a:extLst>
              <a:ext uri="{FF2B5EF4-FFF2-40B4-BE49-F238E27FC236}">
                <a16:creationId xmlns:a16="http://schemas.microsoft.com/office/drawing/2014/main" id="{84E8F776-A4A7-D891-5486-5F66832EAA48}"/>
              </a:ext>
            </a:extLst>
          </p:cNvPr>
          <p:cNvSpPr/>
          <p:nvPr/>
        </p:nvSpPr>
        <p:spPr>
          <a:xfrm>
            <a:off x="4273803" y="1070147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Estrella de 5 puntas 73">
            <a:extLst>
              <a:ext uri="{FF2B5EF4-FFF2-40B4-BE49-F238E27FC236}">
                <a16:creationId xmlns:a16="http://schemas.microsoft.com/office/drawing/2014/main" id="{D9F6F939-CCA6-EDFF-4C13-639DE6D1F935}"/>
              </a:ext>
            </a:extLst>
          </p:cNvPr>
          <p:cNvSpPr/>
          <p:nvPr/>
        </p:nvSpPr>
        <p:spPr>
          <a:xfrm>
            <a:off x="4273804" y="1302927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0" name="Estrella de 5 puntas 79">
            <a:extLst>
              <a:ext uri="{FF2B5EF4-FFF2-40B4-BE49-F238E27FC236}">
                <a16:creationId xmlns:a16="http://schemas.microsoft.com/office/drawing/2014/main" id="{C379A5B8-AE80-0F56-4040-DADE66009EAB}"/>
              </a:ext>
            </a:extLst>
          </p:cNvPr>
          <p:cNvSpPr/>
          <p:nvPr/>
        </p:nvSpPr>
        <p:spPr>
          <a:xfrm>
            <a:off x="4273804" y="1632451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34F27CF0-A621-DA14-21E7-B9DF23221F53}"/>
              </a:ext>
            </a:extLst>
          </p:cNvPr>
          <p:cNvSpPr txBox="1"/>
          <p:nvPr/>
        </p:nvSpPr>
        <p:spPr>
          <a:xfrm rot="16200000">
            <a:off x="3802490" y="1291601"/>
            <a:ext cx="742517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002060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rgbClr val="002060"/>
                </a:solidFill>
                <a:latin typeface="Raleway Medium" pitchFamily="2" charset="77"/>
              </a:rPr>
              <a:t>ESTRATÈGIQUES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77D38643-C565-FF90-14A2-FC2C60633A7F}"/>
              </a:ext>
            </a:extLst>
          </p:cNvPr>
          <p:cNvSpPr txBox="1"/>
          <p:nvPr/>
        </p:nvSpPr>
        <p:spPr>
          <a:xfrm rot="16200000">
            <a:off x="3766796" y="2613779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002060"/>
                </a:solidFill>
                <a:latin typeface="Raleway Medium" pitchFamily="2" charset="77"/>
              </a:rPr>
              <a:t>ASSESSORAMENT </a:t>
            </a:r>
          </a:p>
          <a:p>
            <a:pPr algn="ctr"/>
            <a:r>
              <a:rPr lang="es-ES" sz="400" b="1" dirty="0">
                <a:solidFill>
                  <a:srgbClr val="002060"/>
                </a:solidFill>
                <a:latin typeface="Raleway Medium" pitchFamily="2" charset="77"/>
              </a:rPr>
              <a:t>I ATENCIÓ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CAE17902-4E66-81D7-1B06-01A3A153FCAE}"/>
              </a:ext>
            </a:extLst>
          </p:cNvPr>
          <p:cNvSpPr txBox="1"/>
          <p:nvPr/>
        </p:nvSpPr>
        <p:spPr>
          <a:xfrm rot="16200000">
            <a:off x="3766796" y="3153975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002060"/>
                </a:solidFill>
                <a:latin typeface="Raleway Medium" pitchFamily="2" charset="77"/>
              </a:rPr>
              <a:t>SUPORT </a:t>
            </a:r>
          </a:p>
          <a:p>
            <a:pPr algn="ctr"/>
            <a:r>
              <a:rPr lang="es-ES" sz="400" b="1" dirty="0">
                <a:solidFill>
                  <a:srgbClr val="002060"/>
                </a:solidFill>
                <a:latin typeface="Raleway Medium" pitchFamily="2" charset="77"/>
              </a:rPr>
              <a:t> AJUNTAMENTS</a:t>
            </a:r>
          </a:p>
        </p:txBody>
      </p:sp>
      <p:sp>
        <p:nvSpPr>
          <p:cNvPr id="94" name="CuadroTexto 93">
            <a:extLst>
              <a:ext uri="{FF2B5EF4-FFF2-40B4-BE49-F238E27FC236}">
                <a16:creationId xmlns:a16="http://schemas.microsoft.com/office/drawing/2014/main" id="{818C2DE7-38DB-68F3-B430-3BF2D0F4EADE}"/>
              </a:ext>
            </a:extLst>
          </p:cNvPr>
          <p:cNvSpPr txBox="1"/>
          <p:nvPr/>
        </p:nvSpPr>
        <p:spPr>
          <a:xfrm>
            <a:off x="6327347" y="716173"/>
            <a:ext cx="1692141" cy="1161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05B0F0"/>
                </a:solidFill>
                <a:latin typeface="Raleway" pitchFamily="2" charset="77"/>
              </a:rPr>
              <a:t>Viver de Cellers del Penedès</a:t>
            </a:r>
          </a:p>
          <a:p>
            <a:r>
              <a:rPr lang="ca-ES" sz="400" dirty="0">
                <a:latin typeface="Raleway" pitchFamily="2" charset="77"/>
              </a:rPr>
              <a:t>PECT amb l’Ajuntament de Vilafranca i la DO Penedès</a:t>
            </a:r>
          </a:p>
          <a:p>
            <a:endParaRPr lang="ca-ES" sz="400" dirty="0">
              <a:latin typeface="Raleway" pitchFamily="2" charset="77"/>
            </a:endParaRPr>
          </a:p>
          <a:p>
            <a:r>
              <a:rPr lang="ca-ES" sz="600" b="1" dirty="0" err="1">
                <a:solidFill>
                  <a:srgbClr val="05B0F0"/>
                </a:solidFill>
                <a:latin typeface="Raleway" pitchFamily="2" charset="77"/>
              </a:rPr>
              <a:t>Smart</a:t>
            </a:r>
            <a:r>
              <a:rPr lang="ca-ES" sz="600" b="1" dirty="0">
                <a:solidFill>
                  <a:srgbClr val="05B0F0"/>
                </a:solidFill>
                <a:latin typeface="Raleway" pitchFamily="2" charset="77"/>
              </a:rPr>
              <a:t> PAE</a:t>
            </a:r>
          </a:p>
          <a:p>
            <a:r>
              <a:rPr lang="ca-ES" sz="500" b="1" dirty="0">
                <a:latin typeface="Raleway" pitchFamily="2" charset="77"/>
              </a:rPr>
              <a:t>Promoció dels Polígons de la comarca</a:t>
            </a:r>
            <a:endParaRPr lang="ca-ES" sz="500" dirty="0">
              <a:latin typeface="Raleway" pitchFamily="2" charset="77"/>
            </a:endParaRPr>
          </a:p>
          <a:p>
            <a:endParaRPr lang="ca-ES" sz="600" b="1" dirty="0">
              <a:latin typeface="Raleway" pitchFamily="2" charset="77"/>
            </a:endParaRPr>
          </a:p>
          <a:p>
            <a:r>
              <a:rPr lang="ca-ES" sz="600" b="1" dirty="0" err="1">
                <a:solidFill>
                  <a:srgbClr val="05B0F0"/>
                </a:solidFill>
                <a:latin typeface="Raleway" pitchFamily="2" charset="77"/>
              </a:rPr>
              <a:t>Invest</a:t>
            </a:r>
            <a:r>
              <a:rPr lang="ca-ES" sz="600" b="1" dirty="0">
                <a:solidFill>
                  <a:srgbClr val="05B0F0"/>
                </a:solidFill>
                <a:latin typeface="Raleway" pitchFamily="2" charset="77"/>
              </a:rPr>
              <a:t> Penedès</a:t>
            </a:r>
          </a:p>
          <a:p>
            <a:r>
              <a:rPr lang="ca-ES" sz="500" b="1" dirty="0">
                <a:latin typeface="Raleway" pitchFamily="2" charset="77"/>
              </a:rPr>
              <a:t>Atracció d’empreses i atracció de Talent</a:t>
            </a:r>
            <a:endParaRPr lang="ca-ES" sz="2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05B0F0"/>
                </a:solidFill>
                <a:latin typeface="Raleway" pitchFamily="2" charset="77"/>
              </a:rPr>
              <a:t>Fira d’oficis i setmana de treball</a:t>
            </a:r>
          </a:p>
          <a:p>
            <a:endParaRPr lang="ca-ES" sz="500" b="1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95" name="Conector recto 94">
            <a:extLst>
              <a:ext uri="{FF2B5EF4-FFF2-40B4-BE49-F238E27FC236}">
                <a16:creationId xmlns:a16="http://schemas.microsoft.com/office/drawing/2014/main" id="{CAAFC6FF-DE5E-3275-8F65-C6BF74E57D57}"/>
              </a:ext>
            </a:extLst>
          </p:cNvPr>
          <p:cNvCxnSpPr>
            <a:cxnSpLocks/>
          </p:cNvCxnSpPr>
          <p:nvPr/>
        </p:nvCxnSpPr>
        <p:spPr>
          <a:xfrm>
            <a:off x="6296952" y="588989"/>
            <a:ext cx="0" cy="964285"/>
          </a:xfrm>
          <a:prstGeom prst="line">
            <a:avLst/>
          </a:prstGeom>
          <a:ln w="12700">
            <a:solidFill>
              <a:srgbClr val="05B0F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>
            <a:extLst>
              <a:ext uri="{FF2B5EF4-FFF2-40B4-BE49-F238E27FC236}">
                <a16:creationId xmlns:a16="http://schemas.microsoft.com/office/drawing/2014/main" id="{73ECC299-070E-74BF-C73D-0C8618F47D8F}"/>
              </a:ext>
            </a:extLst>
          </p:cNvPr>
          <p:cNvCxnSpPr>
            <a:cxnSpLocks/>
          </p:cNvCxnSpPr>
          <p:nvPr/>
        </p:nvCxnSpPr>
        <p:spPr>
          <a:xfrm>
            <a:off x="6296952" y="1549038"/>
            <a:ext cx="0" cy="3137471"/>
          </a:xfrm>
          <a:prstGeom prst="line">
            <a:avLst/>
          </a:prstGeom>
          <a:ln w="12700">
            <a:solidFill>
              <a:srgbClr val="05B0F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uadroTexto 96">
            <a:extLst>
              <a:ext uri="{FF2B5EF4-FFF2-40B4-BE49-F238E27FC236}">
                <a16:creationId xmlns:a16="http://schemas.microsoft.com/office/drawing/2014/main" id="{0A014ABB-7B10-04D9-EEC2-BC84E22AC7A1}"/>
              </a:ext>
            </a:extLst>
          </p:cNvPr>
          <p:cNvSpPr txBox="1"/>
          <p:nvPr/>
        </p:nvSpPr>
        <p:spPr>
          <a:xfrm>
            <a:off x="6327347" y="1597988"/>
            <a:ext cx="157758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05B0F0"/>
                </a:solidFill>
                <a:latin typeface="Raleway" pitchFamily="2" charset="77"/>
              </a:rPr>
              <a:t>Desenvolupament </a:t>
            </a:r>
          </a:p>
          <a:p>
            <a:r>
              <a:rPr lang="ca-ES" sz="600" b="1" dirty="0">
                <a:solidFill>
                  <a:srgbClr val="05B0F0"/>
                </a:solidFill>
                <a:latin typeface="Raleway" pitchFamily="2" charset="77"/>
              </a:rPr>
              <a:t>econòmic</a:t>
            </a:r>
          </a:p>
          <a:p>
            <a:endParaRPr lang="ca-ES" sz="600" b="1" dirty="0">
              <a:latin typeface="Raleway" pitchFamily="2" charset="77"/>
            </a:endParaRPr>
          </a:p>
          <a:p>
            <a:r>
              <a:rPr lang="ca-ES" sz="500" b="1" dirty="0">
                <a:latin typeface="Raleway" pitchFamily="2" charset="77"/>
              </a:rPr>
              <a:t>ODEP - </a:t>
            </a:r>
            <a:r>
              <a:rPr lang="ca-ES" sz="500" dirty="0">
                <a:latin typeface="Raleway" pitchFamily="2" charset="77"/>
              </a:rPr>
              <a:t>Oficina de Desenvolupament Econòmic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500" b="1" dirty="0">
                <a:latin typeface="Raleway" pitchFamily="2" charset="77"/>
              </a:rPr>
              <a:t>PAES </a:t>
            </a:r>
            <a:r>
              <a:rPr lang="ca-ES" sz="500" dirty="0">
                <a:latin typeface="Raleway" pitchFamily="2" charset="77"/>
              </a:rPr>
              <a:t>de la comarca</a:t>
            </a:r>
            <a:endParaRPr lang="ca-ES" sz="500" b="1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500" dirty="0">
                <a:latin typeface="Raleway" pitchFamily="2" charset="77"/>
              </a:rPr>
              <a:t>Sostenibilitat i innovació · </a:t>
            </a:r>
            <a:r>
              <a:rPr lang="ca-ES" sz="500" b="1" dirty="0">
                <a:latin typeface="Raleway" pitchFamily="2" charset="77"/>
              </a:rPr>
              <a:t>Penedès Circular</a:t>
            </a:r>
          </a:p>
          <a:p>
            <a:r>
              <a:rPr lang="ca-ES" sz="400" dirty="0">
                <a:latin typeface="Raleway" pitchFamily="2" charset="77"/>
              </a:rPr>
              <a:t>Acompanyament de les empreses en el procés de transformació cap a l’economia circular - Amb Ajuntament de Vilafranca i Mancomunitat Penedès-Garraf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500" b="1" dirty="0">
                <a:latin typeface="Raleway" pitchFamily="2" charset="77"/>
              </a:rPr>
              <a:t>Promoció del comerç</a:t>
            </a:r>
            <a:r>
              <a:rPr lang="ca-ES" sz="500" dirty="0">
                <a:latin typeface="Raleway" pitchFamily="2" charset="77"/>
              </a:rPr>
              <a:t> de proximitat; Programes d’atracció i retenció d’inversions;  </a:t>
            </a:r>
            <a:endParaRPr lang="ca-ES" sz="500" b="1" dirty="0">
              <a:latin typeface="Raleway" pitchFamily="2" charset="77"/>
            </a:endParaRPr>
          </a:p>
          <a:p>
            <a:r>
              <a:rPr lang="ca-ES" sz="500" dirty="0">
                <a:latin typeface="Raleway" pitchFamily="2" charset="77"/>
              </a:rPr>
              <a:t>Agricultura </a:t>
            </a:r>
          </a:p>
          <a:p>
            <a:endParaRPr lang="ca-ES" sz="500" dirty="0">
              <a:latin typeface="Raleway" pitchFamily="2" charset="77"/>
            </a:endParaRPr>
          </a:p>
          <a:p>
            <a:r>
              <a:rPr lang="ca-ES" sz="500" b="1" dirty="0">
                <a:latin typeface="Raleway" pitchFamily="2" charset="77"/>
              </a:rPr>
              <a:t>Xarxa productes de la terra</a:t>
            </a:r>
          </a:p>
          <a:p>
            <a:r>
              <a:rPr lang="ca-ES" sz="500" b="1" dirty="0">
                <a:latin typeface="Raleway" pitchFamily="2" charset="77"/>
              </a:rPr>
              <a:t>El Penedès, tasta’l i IGP Gall del Penedès i raça Gallines Penedesenques</a:t>
            </a:r>
          </a:p>
          <a:p>
            <a:endParaRPr lang="ca-ES" sz="500" b="1" dirty="0">
              <a:latin typeface="Raleway" pitchFamily="2" charset="77"/>
            </a:endParaRPr>
          </a:p>
          <a:p>
            <a:endParaRPr lang="ca-ES" sz="500" dirty="0">
              <a:latin typeface="Raleway" pitchFamily="2" charset="77"/>
            </a:endParaRPr>
          </a:p>
          <a:p>
            <a:r>
              <a:rPr lang="ca-ES" sz="500" b="1" dirty="0">
                <a:latin typeface="Raleway" pitchFamily="2" charset="77"/>
              </a:rPr>
              <a:t>Xarxa EMPRÈN i </a:t>
            </a:r>
            <a:r>
              <a:rPr lang="ca-ES" sz="500" b="1" dirty="0" err="1">
                <a:latin typeface="Raleway" pitchFamily="2" charset="77"/>
              </a:rPr>
              <a:t>Cowork</a:t>
            </a:r>
            <a:r>
              <a:rPr lang="ca-ES" sz="500" b="1" dirty="0">
                <a:latin typeface="Raleway" pitchFamily="2" charset="77"/>
              </a:rPr>
              <a:t> Penedès</a:t>
            </a:r>
          </a:p>
          <a:p>
            <a:r>
              <a:rPr lang="ca-ES" sz="500" dirty="0">
                <a:latin typeface="Raleway" pitchFamily="2" charset="77"/>
              </a:rPr>
              <a:t>Foment de l’emprenedoria i l’autoocupació</a:t>
            </a:r>
          </a:p>
          <a:p>
            <a:endParaRPr lang="ca-ES" sz="500" dirty="0">
              <a:latin typeface="Raleway" pitchFamily="2" charset="77"/>
            </a:endParaRPr>
          </a:p>
          <a:p>
            <a:r>
              <a:rPr lang="ca-ES" sz="500" dirty="0">
                <a:latin typeface="Raleway" pitchFamily="2" charset="77"/>
              </a:rPr>
              <a:t>Suport al </a:t>
            </a:r>
            <a:r>
              <a:rPr lang="ca-ES" sz="500" b="1" dirty="0">
                <a:latin typeface="Raleway" pitchFamily="2" charset="77"/>
              </a:rPr>
              <a:t>cooperativisme i l’economia social i solidària</a:t>
            </a:r>
          </a:p>
          <a:p>
            <a:endParaRPr lang="ca-ES" sz="600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05B0F0"/>
                </a:solidFill>
                <a:latin typeface="Raleway" pitchFamily="2" charset="77"/>
              </a:rPr>
              <a:t>Ocupació</a:t>
            </a:r>
          </a:p>
          <a:p>
            <a:endParaRPr lang="ca-ES" sz="600" b="1" dirty="0">
              <a:solidFill>
                <a:schemeClr val="accent2"/>
              </a:solidFill>
              <a:latin typeface="Raleway" pitchFamily="2" charset="77"/>
            </a:endParaRPr>
          </a:p>
          <a:p>
            <a:r>
              <a:rPr lang="ca-ES" sz="600" b="1" dirty="0">
                <a:latin typeface="Raleway" pitchFamily="2" charset="77"/>
              </a:rPr>
              <a:t>SLO · </a:t>
            </a:r>
            <a:r>
              <a:rPr lang="ca-ES" sz="600" dirty="0">
                <a:latin typeface="Raleway" pitchFamily="2" charset="77"/>
              </a:rPr>
              <a:t>Servei Local d’Ocupació</a:t>
            </a:r>
          </a:p>
          <a:p>
            <a:r>
              <a:rPr lang="ca-ES" sz="600" dirty="0">
                <a:latin typeface="Raleway" pitchFamily="2" charset="77"/>
              </a:rPr>
              <a:t> </a:t>
            </a:r>
          </a:p>
          <a:p>
            <a:r>
              <a:rPr lang="ca-ES" sz="600" b="1" dirty="0">
                <a:latin typeface="Raleway" pitchFamily="2" charset="77"/>
              </a:rPr>
              <a:t>OTL · </a:t>
            </a:r>
            <a:r>
              <a:rPr lang="ca-ES" sz="600" dirty="0">
                <a:latin typeface="Raleway" pitchFamily="2" charset="77"/>
              </a:rPr>
              <a:t>Oficina Tècnica Laboral</a:t>
            </a:r>
          </a:p>
          <a:p>
            <a:endParaRPr lang="ca-ES" sz="600" dirty="0">
              <a:latin typeface="Raleway" pitchFamily="2" charset="77"/>
            </a:endParaRPr>
          </a:p>
          <a:p>
            <a:r>
              <a:rPr lang="ca-ES" sz="600" b="1" dirty="0">
                <a:latin typeface="Raleway" pitchFamily="2" charset="77"/>
              </a:rPr>
              <a:t>Orientació,  intermediació, formació professionalitzadora i foment de l’ocupació</a:t>
            </a:r>
          </a:p>
          <a:p>
            <a:endParaRPr lang="ca-ES" sz="600" dirty="0">
              <a:latin typeface="Raleway" pitchFamily="2" charset="77"/>
            </a:endParaRPr>
          </a:p>
          <a:p>
            <a:endParaRPr lang="ca-ES" sz="600" b="1" dirty="0">
              <a:latin typeface="Raleway" pitchFamily="2" charset="77"/>
            </a:endParaRPr>
          </a:p>
        </p:txBody>
      </p: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id="{46A8E6CE-E139-DD28-0265-C7AED32D64DB}"/>
              </a:ext>
            </a:extLst>
          </p:cNvPr>
          <p:cNvCxnSpPr>
            <a:cxnSpLocks/>
          </p:cNvCxnSpPr>
          <p:nvPr/>
        </p:nvCxnSpPr>
        <p:spPr>
          <a:xfrm>
            <a:off x="6296952" y="4686478"/>
            <a:ext cx="0" cy="386976"/>
          </a:xfrm>
          <a:prstGeom prst="line">
            <a:avLst/>
          </a:prstGeom>
          <a:ln w="12700">
            <a:solidFill>
              <a:srgbClr val="05B0F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uadroTexto 98">
            <a:extLst>
              <a:ext uri="{FF2B5EF4-FFF2-40B4-BE49-F238E27FC236}">
                <a16:creationId xmlns:a16="http://schemas.microsoft.com/office/drawing/2014/main" id="{C57C45CE-0AF8-FA86-A72B-E46685FE2472}"/>
              </a:ext>
            </a:extLst>
          </p:cNvPr>
          <p:cNvSpPr txBox="1"/>
          <p:nvPr/>
        </p:nvSpPr>
        <p:spPr>
          <a:xfrm>
            <a:off x="6327347" y="4744838"/>
            <a:ext cx="1583640" cy="32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05B0F0"/>
                </a:solidFill>
                <a:latin typeface="Raleway" pitchFamily="2" charset="77"/>
              </a:rPr>
              <a:t>Plans d’ocupació per als Ajuntaments</a:t>
            </a:r>
          </a:p>
          <a:p>
            <a:r>
              <a:rPr lang="ca-ES" sz="500" b="1" dirty="0">
                <a:latin typeface="Raleway" pitchFamily="2" charset="77"/>
              </a:rPr>
              <a:t>Afavorir la contractació de persones en situació d’atur i vulnerabilitat</a:t>
            </a:r>
          </a:p>
        </p:txBody>
      </p:sp>
      <p:sp>
        <p:nvSpPr>
          <p:cNvPr id="101" name="Estrella de 5 puntas 100">
            <a:extLst>
              <a:ext uri="{FF2B5EF4-FFF2-40B4-BE49-F238E27FC236}">
                <a16:creationId xmlns:a16="http://schemas.microsoft.com/office/drawing/2014/main" id="{85C41156-01B1-08C6-F92C-3C27A65C2A38}"/>
              </a:ext>
            </a:extLst>
          </p:cNvPr>
          <p:cNvSpPr/>
          <p:nvPr/>
        </p:nvSpPr>
        <p:spPr>
          <a:xfrm>
            <a:off x="6228981" y="933290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2" name="Estrella de 5 puntas 101">
            <a:extLst>
              <a:ext uri="{FF2B5EF4-FFF2-40B4-BE49-F238E27FC236}">
                <a16:creationId xmlns:a16="http://schemas.microsoft.com/office/drawing/2014/main" id="{1B3D4F7B-E909-3A37-5915-8F2B3E7BC633}"/>
              </a:ext>
            </a:extLst>
          </p:cNvPr>
          <p:cNvSpPr/>
          <p:nvPr/>
        </p:nvSpPr>
        <p:spPr>
          <a:xfrm>
            <a:off x="6228982" y="1191135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4" name="CuadroTexto 103">
            <a:extLst>
              <a:ext uri="{FF2B5EF4-FFF2-40B4-BE49-F238E27FC236}">
                <a16:creationId xmlns:a16="http://schemas.microsoft.com/office/drawing/2014/main" id="{848A981B-9001-B382-AF4E-1FDB7E930FDB}"/>
              </a:ext>
            </a:extLst>
          </p:cNvPr>
          <p:cNvSpPr txBox="1"/>
          <p:nvPr/>
        </p:nvSpPr>
        <p:spPr>
          <a:xfrm rot="16200000">
            <a:off x="5757668" y="1081758"/>
            <a:ext cx="742517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05B0F0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rgbClr val="05B0F0"/>
                </a:solidFill>
                <a:latin typeface="Raleway Medium" pitchFamily="2" charset="77"/>
              </a:rPr>
              <a:t>ESTRATÈGIQUES</a:t>
            </a:r>
          </a:p>
        </p:txBody>
      </p:sp>
      <p:sp>
        <p:nvSpPr>
          <p:cNvPr id="105" name="CuadroTexto 104">
            <a:extLst>
              <a:ext uri="{FF2B5EF4-FFF2-40B4-BE49-F238E27FC236}">
                <a16:creationId xmlns:a16="http://schemas.microsoft.com/office/drawing/2014/main" id="{B70AEC77-1B84-2A0C-6F7F-89F6AFE84115}"/>
              </a:ext>
            </a:extLst>
          </p:cNvPr>
          <p:cNvSpPr txBox="1"/>
          <p:nvPr/>
        </p:nvSpPr>
        <p:spPr>
          <a:xfrm rot="16200000">
            <a:off x="5721974" y="3056370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05B0F0"/>
                </a:solidFill>
                <a:latin typeface="Raleway Medium" pitchFamily="2" charset="77"/>
              </a:rPr>
              <a:t>ASSESSORAMENT </a:t>
            </a:r>
          </a:p>
          <a:p>
            <a:pPr algn="ctr"/>
            <a:r>
              <a:rPr lang="es-ES" sz="400" b="1" dirty="0">
                <a:solidFill>
                  <a:srgbClr val="05B0F0"/>
                </a:solidFill>
                <a:latin typeface="Raleway Medium" pitchFamily="2" charset="77"/>
              </a:rPr>
              <a:t>I ATENCIÓ</a:t>
            </a:r>
          </a:p>
        </p:txBody>
      </p:sp>
      <p:sp>
        <p:nvSpPr>
          <p:cNvPr id="106" name="CuadroTexto 105">
            <a:extLst>
              <a:ext uri="{FF2B5EF4-FFF2-40B4-BE49-F238E27FC236}">
                <a16:creationId xmlns:a16="http://schemas.microsoft.com/office/drawing/2014/main" id="{36919361-96AC-A834-D501-9DA874FF5ED9}"/>
              </a:ext>
            </a:extLst>
          </p:cNvPr>
          <p:cNvSpPr txBox="1"/>
          <p:nvPr/>
        </p:nvSpPr>
        <p:spPr>
          <a:xfrm rot="16200000">
            <a:off x="5721974" y="4774234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05B0F0"/>
                </a:solidFill>
                <a:latin typeface="Raleway Medium" pitchFamily="2" charset="77"/>
              </a:rPr>
              <a:t>SUPORT </a:t>
            </a:r>
          </a:p>
          <a:p>
            <a:pPr algn="ctr"/>
            <a:r>
              <a:rPr lang="es-ES" sz="400" b="1" dirty="0">
                <a:solidFill>
                  <a:srgbClr val="05B0F0"/>
                </a:solidFill>
                <a:latin typeface="Raleway Medium" pitchFamily="2" charset="77"/>
              </a:rPr>
              <a:t> AJUNTAMENTS</a:t>
            </a:r>
          </a:p>
        </p:txBody>
      </p:sp>
      <p:grpSp>
        <p:nvGrpSpPr>
          <p:cNvPr id="114" name="Grupo 113">
            <a:extLst>
              <a:ext uri="{FF2B5EF4-FFF2-40B4-BE49-F238E27FC236}">
                <a16:creationId xmlns:a16="http://schemas.microsoft.com/office/drawing/2014/main" id="{B6E7DB37-5C34-4E5B-49B8-BDEEF1204A77}"/>
              </a:ext>
            </a:extLst>
          </p:cNvPr>
          <p:cNvGrpSpPr/>
          <p:nvPr/>
        </p:nvGrpSpPr>
        <p:grpSpPr>
          <a:xfrm>
            <a:off x="8169749" y="216159"/>
            <a:ext cx="1692142" cy="412930"/>
            <a:chOff x="8714249" y="2856067"/>
            <a:chExt cx="1054740" cy="247510"/>
          </a:xfrm>
        </p:grpSpPr>
        <p:sp>
          <p:nvSpPr>
            <p:cNvPr id="115" name="Rectángulo redondeado 114">
              <a:extLst>
                <a:ext uri="{FF2B5EF4-FFF2-40B4-BE49-F238E27FC236}">
                  <a16:creationId xmlns:a16="http://schemas.microsoft.com/office/drawing/2014/main" id="{48EE01EA-6B49-0C3A-04F2-C00E1FCAC70C}"/>
                </a:ext>
              </a:extLst>
            </p:cNvPr>
            <p:cNvSpPr/>
            <p:nvPr/>
          </p:nvSpPr>
          <p:spPr>
            <a:xfrm>
              <a:off x="8714249" y="2856067"/>
              <a:ext cx="1054740" cy="24751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PROMOCIÓ </a:t>
              </a:r>
            </a:p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TURÍSTICA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116" name="Gráfico 115" descr="Palo de Selfie con relleno sólido">
              <a:extLst>
                <a:ext uri="{FF2B5EF4-FFF2-40B4-BE49-F238E27FC236}">
                  <a16:creationId xmlns:a16="http://schemas.microsoft.com/office/drawing/2014/main" id="{1E64FB3C-FA42-9857-DF31-E62037DC0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793433" y="2884546"/>
              <a:ext cx="191836" cy="191836"/>
            </a:xfrm>
            <a:prstGeom prst="rect">
              <a:avLst/>
            </a:prstGeom>
          </p:spPr>
        </p:pic>
      </p:grpSp>
      <p:sp>
        <p:nvSpPr>
          <p:cNvPr id="117" name="CuadroTexto 116">
            <a:extLst>
              <a:ext uri="{FF2B5EF4-FFF2-40B4-BE49-F238E27FC236}">
                <a16:creationId xmlns:a16="http://schemas.microsoft.com/office/drawing/2014/main" id="{09FE0859-9FA4-7262-092C-2B610FD3C9DE}"/>
              </a:ext>
            </a:extLst>
          </p:cNvPr>
          <p:cNvSpPr txBox="1"/>
          <p:nvPr/>
        </p:nvSpPr>
        <p:spPr>
          <a:xfrm>
            <a:off x="8296786" y="716173"/>
            <a:ext cx="152262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chemeClr val="accent2"/>
                </a:solidFill>
                <a:latin typeface="Raleway" pitchFamily="2" charset="77"/>
              </a:rPr>
              <a:t>Festival Ressons Penedès</a:t>
            </a:r>
          </a:p>
          <a:p>
            <a:r>
              <a:rPr lang="ca-ES" sz="500" b="1" dirty="0">
                <a:latin typeface="Raleway" pitchFamily="2" charset="77"/>
              </a:rPr>
              <a:t>Nova edició</a:t>
            </a:r>
          </a:p>
          <a:p>
            <a:endParaRPr lang="ca-ES" sz="400" dirty="0">
              <a:latin typeface="Raleway" pitchFamily="2" charset="77"/>
            </a:endParaRPr>
          </a:p>
          <a:p>
            <a:endParaRPr lang="ca-ES" sz="400" b="1" dirty="0">
              <a:solidFill>
                <a:srgbClr val="7030A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chemeClr val="accent2"/>
                </a:solidFill>
                <a:latin typeface="Raleway" pitchFamily="2" charset="77"/>
              </a:rPr>
              <a:t>Pla d’Acció del Consorci de Promoció Turística del Penedès</a:t>
            </a:r>
          </a:p>
          <a:p>
            <a:r>
              <a:rPr lang="ca-ES" sz="500" dirty="0">
                <a:latin typeface="Raleway" pitchFamily="2" charset="77"/>
              </a:rPr>
              <a:t>Penedès Turisme</a:t>
            </a: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6A903924-3A7F-F227-0EDA-1534F9201BA9}"/>
              </a:ext>
            </a:extLst>
          </p:cNvPr>
          <p:cNvCxnSpPr>
            <a:cxnSpLocks/>
          </p:cNvCxnSpPr>
          <p:nvPr/>
        </p:nvCxnSpPr>
        <p:spPr>
          <a:xfrm>
            <a:off x="8243529" y="588989"/>
            <a:ext cx="0" cy="791353"/>
          </a:xfrm>
          <a:prstGeom prst="line">
            <a:avLst/>
          </a:prstGeom>
          <a:ln w="12700">
            <a:solidFill>
              <a:schemeClr val="accent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Estrella de 5 puntas 118">
            <a:extLst>
              <a:ext uri="{FF2B5EF4-FFF2-40B4-BE49-F238E27FC236}">
                <a16:creationId xmlns:a16="http://schemas.microsoft.com/office/drawing/2014/main" id="{236C4A24-A7DB-983C-64A9-DEC5B90A752F}"/>
              </a:ext>
            </a:extLst>
          </p:cNvPr>
          <p:cNvSpPr/>
          <p:nvPr/>
        </p:nvSpPr>
        <p:spPr>
          <a:xfrm>
            <a:off x="8198418" y="738657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0" name="Estrella de 5 puntas 119">
            <a:extLst>
              <a:ext uri="{FF2B5EF4-FFF2-40B4-BE49-F238E27FC236}">
                <a16:creationId xmlns:a16="http://schemas.microsoft.com/office/drawing/2014/main" id="{76DFDA08-DBE4-745A-BFF6-78352AF4B3C3}"/>
              </a:ext>
            </a:extLst>
          </p:cNvPr>
          <p:cNvSpPr/>
          <p:nvPr/>
        </p:nvSpPr>
        <p:spPr>
          <a:xfrm>
            <a:off x="8198419" y="1021360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1" name="CuadroTexto 120">
            <a:extLst>
              <a:ext uri="{FF2B5EF4-FFF2-40B4-BE49-F238E27FC236}">
                <a16:creationId xmlns:a16="http://schemas.microsoft.com/office/drawing/2014/main" id="{E1CFEFC2-4DD2-3563-4741-918C46F15859}"/>
              </a:ext>
            </a:extLst>
          </p:cNvPr>
          <p:cNvSpPr txBox="1"/>
          <p:nvPr/>
        </p:nvSpPr>
        <p:spPr>
          <a:xfrm rot="16200000">
            <a:off x="7681238" y="900488"/>
            <a:ext cx="742517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chemeClr val="accent2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chemeClr val="accent2"/>
                </a:solidFill>
                <a:latin typeface="Raleway Medium" pitchFamily="2" charset="77"/>
              </a:rPr>
              <a:t>ESTRATÈGIQUES</a:t>
            </a:r>
          </a:p>
        </p:txBody>
      </p:sp>
      <p:sp>
        <p:nvSpPr>
          <p:cNvPr id="125" name="CuadroTexto 124">
            <a:extLst>
              <a:ext uri="{FF2B5EF4-FFF2-40B4-BE49-F238E27FC236}">
                <a16:creationId xmlns:a16="http://schemas.microsoft.com/office/drawing/2014/main" id="{DB87D73B-F511-F2EC-C245-AAA4F6CA78CA}"/>
              </a:ext>
            </a:extLst>
          </p:cNvPr>
          <p:cNvSpPr txBox="1"/>
          <p:nvPr/>
        </p:nvSpPr>
        <p:spPr>
          <a:xfrm>
            <a:off x="2411676" y="5790386"/>
            <a:ext cx="1522621" cy="71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EC008C"/>
                </a:solidFill>
                <a:latin typeface="Raleway" pitchFamily="2" charset="77"/>
              </a:rPr>
              <a:t>SIAD</a:t>
            </a:r>
          </a:p>
          <a:p>
            <a:r>
              <a:rPr lang="ca-ES" sz="500" b="1" dirty="0">
                <a:latin typeface="Raleway" pitchFamily="2" charset="77"/>
              </a:rPr>
              <a:t>Assessorament drets de les dones, especialment en situació de violència masclista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EC008C"/>
                </a:solidFill>
                <a:latin typeface="Raleway" pitchFamily="2" charset="77"/>
              </a:rPr>
              <a:t>SAI</a:t>
            </a:r>
          </a:p>
          <a:p>
            <a:r>
              <a:rPr lang="ca-ES" sz="500" b="1" dirty="0">
                <a:latin typeface="Raleway" pitchFamily="2" charset="77"/>
              </a:rPr>
              <a:t>Servei d’atenció al col·lectiu LGTBIQ+</a:t>
            </a: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126" name="Conector recto 125">
            <a:extLst>
              <a:ext uri="{FF2B5EF4-FFF2-40B4-BE49-F238E27FC236}">
                <a16:creationId xmlns:a16="http://schemas.microsoft.com/office/drawing/2014/main" id="{C69B70B8-ABAA-F493-B290-3386665B1D0D}"/>
              </a:ext>
            </a:extLst>
          </p:cNvPr>
          <p:cNvCxnSpPr>
            <a:cxnSpLocks/>
          </p:cNvCxnSpPr>
          <p:nvPr/>
        </p:nvCxnSpPr>
        <p:spPr>
          <a:xfrm>
            <a:off x="2381280" y="5663202"/>
            <a:ext cx="0" cy="791353"/>
          </a:xfrm>
          <a:prstGeom prst="line">
            <a:avLst/>
          </a:prstGeom>
          <a:ln w="12700">
            <a:solidFill>
              <a:srgbClr val="EC008C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CuadroTexto 128">
            <a:extLst>
              <a:ext uri="{FF2B5EF4-FFF2-40B4-BE49-F238E27FC236}">
                <a16:creationId xmlns:a16="http://schemas.microsoft.com/office/drawing/2014/main" id="{E30F7CB7-DBAB-1AF8-8A5C-BA0C4B2BABB0}"/>
              </a:ext>
            </a:extLst>
          </p:cNvPr>
          <p:cNvSpPr txBox="1"/>
          <p:nvPr/>
        </p:nvSpPr>
        <p:spPr>
          <a:xfrm rot="16200000">
            <a:off x="1818988" y="5974700"/>
            <a:ext cx="742517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EC008C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rgbClr val="EC008C"/>
                </a:solidFill>
                <a:latin typeface="Raleway Medium" pitchFamily="2" charset="77"/>
              </a:rPr>
              <a:t>ESTRATÈGIQUES</a:t>
            </a:r>
          </a:p>
        </p:txBody>
      </p:sp>
      <p:grpSp>
        <p:nvGrpSpPr>
          <p:cNvPr id="134" name="Grupo 133">
            <a:extLst>
              <a:ext uri="{FF2B5EF4-FFF2-40B4-BE49-F238E27FC236}">
                <a16:creationId xmlns:a16="http://schemas.microsoft.com/office/drawing/2014/main" id="{7790360E-CAF5-B488-52BC-B5A3E5E78E1A}"/>
              </a:ext>
            </a:extLst>
          </p:cNvPr>
          <p:cNvGrpSpPr/>
          <p:nvPr/>
        </p:nvGrpSpPr>
        <p:grpSpPr>
          <a:xfrm>
            <a:off x="4259393" y="3701680"/>
            <a:ext cx="1692142" cy="412930"/>
            <a:chOff x="7471936" y="2856067"/>
            <a:chExt cx="1054740" cy="247510"/>
          </a:xfrm>
        </p:grpSpPr>
        <p:sp>
          <p:nvSpPr>
            <p:cNvPr id="135" name="Rectángulo redondeado 134">
              <a:extLst>
                <a:ext uri="{FF2B5EF4-FFF2-40B4-BE49-F238E27FC236}">
                  <a16:creationId xmlns:a16="http://schemas.microsoft.com/office/drawing/2014/main" id="{37E7A576-49A1-5080-1E81-818E59BAF435}"/>
                </a:ext>
              </a:extLst>
            </p:cNvPr>
            <p:cNvSpPr/>
            <p:nvPr/>
          </p:nvSpPr>
          <p:spPr>
            <a:xfrm>
              <a:off x="7471936" y="2856067"/>
              <a:ext cx="1054740" cy="247510"/>
            </a:xfrm>
            <a:prstGeom prst="roundRect">
              <a:avLst/>
            </a:prstGeom>
            <a:solidFill>
              <a:srgbClr val="AB794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42925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HABITATGE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136" name="Gráfico 135" descr="Hogar con relleno sólido">
              <a:extLst>
                <a:ext uri="{FF2B5EF4-FFF2-40B4-BE49-F238E27FC236}">
                  <a16:creationId xmlns:a16="http://schemas.microsoft.com/office/drawing/2014/main" id="{6145047E-ABEA-F5B5-C00C-537BB8A0F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530269" y="2860389"/>
              <a:ext cx="198743" cy="198743"/>
            </a:xfrm>
            <a:prstGeom prst="rect">
              <a:avLst/>
            </a:prstGeom>
          </p:spPr>
        </p:pic>
      </p:grpSp>
      <p:sp>
        <p:nvSpPr>
          <p:cNvPr id="173" name="CuadroTexto 172">
            <a:extLst>
              <a:ext uri="{FF2B5EF4-FFF2-40B4-BE49-F238E27FC236}">
                <a16:creationId xmlns:a16="http://schemas.microsoft.com/office/drawing/2014/main" id="{2386116C-6747-8E3D-33B9-1FEA32F218AA}"/>
              </a:ext>
            </a:extLst>
          </p:cNvPr>
          <p:cNvSpPr txBox="1"/>
          <p:nvPr/>
        </p:nvSpPr>
        <p:spPr>
          <a:xfrm>
            <a:off x="4363392" y="4203479"/>
            <a:ext cx="1577581" cy="1519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AB7942"/>
                </a:solidFill>
                <a:latin typeface="Raleway" pitchFamily="2" charset="77"/>
              </a:rPr>
              <a:t>Registre de contractes de lloguer</a:t>
            </a:r>
          </a:p>
          <a:p>
            <a:endParaRPr lang="ca-ES" sz="600" b="1" dirty="0">
              <a:solidFill>
                <a:srgbClr val="AB7942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AB7942"/>
                </a:solidFill>
                <a:latin typeface="Raleway" pitchFamily="2" charset="77"/>
              </a:rPr>
              <a:t>Activitats Dia Mundial de l’hàbitat i l’habitatge</a:t>
            </a:r>
          </a:p>
          <a:p>
            <a:endParaRPr lang="ca-ES" sz="700" b="1" dirty="0">
              <a:solidFill>
                <a:schemeClr val="accent4">
                  <a:lumMod val="75000"/>
                </a:schemeClr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AB7942"/>
                </a:solidFill>
                <a:latin typeface="Raleway" pitchFamily="2" charset="77"/>
              </a:rPr>
              <a:t>Fira de l’habitatge i la rehabilitació</a:t>
            </a:r>
          </a:p>
          <a:p>
            <a:endParaRPr lang="ca-ES" sz="600" b="1" dirty="0">
              <a:solidFill>
                <a:srgbClr val="AB7942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AB7942"/>
                </a:solidFill>
                <a:latin typeface="Raleway" pitchFamily="2" charset="77"/>
              </a:rPr>
              <a:t>Canvi de model d’acolliment temporal i urgent</a:t>
            </a:r>
          </a:p>
          <a:p>
            <a:endParaRPr lang="ca-ES" sz="600" b="1" dirty="0">
              <a:solidFill>
                <a:srgbClr val="AB7942"/>
              </a:solidFill>
              <a:latin typeface="Raleway" pitchFamily="2" charset="77"/>
            </a:endParaRPr>
          </a:p>
          <a:p>
            <a:endParaRPr lang="ca-ES" sz="700" b="1" dirty="0">
              <a:solidFill>
                <a:schemeClr val="accent4">
                  <a:lumMod val="75000"/>
                </a:schemeClr>
              </a:solidFill>
              <a:latin typeface="Raleway" pitchFamily="2" charset="77"/>
            </a:endParaRPr>
          </a:p>
          <a:p>
            <a:endParaRPr lang="ca-ES" sz="700" b="1" dirty="0">
              <a:solidFill>
                <a:schemeClr val="accent4">
                  <a:lumMod val="75000"/>
                </a:schemeClr>
              </a:solidFill>
              <a:latin typeface="Raleway" pitchFamily="2" charset="77"/>
            </a:endParaRPr>
          </a:p>
          <a:p>
            <a:endParaRPr lang="ca-ES" sz="600" b="1" dirty="0">
              <a:solidFill>
                <a:schemeClr val="accent4">
                  <a:lumMod val="75000"/>
                </a:schemeClr>
              </a:solidFill>
              <a:latin typeface="Raleway" pitchFamily="2" charset="77"/>
            </a:endParaRPr>
          </a:p>
          <a:p>
            <a:endParaRPr lang="ca-ES" sz="600" b="1" dirty="0">
              <a:solidFill>
                <a:schemeClr val="accent4">
                  <a:lumMod val="75000"/>
                </a:schemeClr>
              </a:solidFill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174" name="Conector recto 173">
            <a:extLst>
              <a:ext uri="{FF2B5EF4-FFF2-40B4-BE49-F238E27FC236}">
                <a16:creationId xmlns:a16="http://schemas.microsoft.com/office/drawing/2014/main" id="{B9B8D664-7195-3E68-C05A-3203808A3277}"/>
              </a:ext>
            </a:extLst>
          </p:cNvPr>
          <p:cNvCxnSpPr>
            <a:cxnSpLocks/>
          </p:cNvCxnSpPr>
          <p:nvPr/>
        </p:nvCxnSpPr>
        <p:spPr>
          <a:xfrm>
            <a:off x="4332996" y="4076294"/>
            <a:ext cx="0" cy="1100497"/>
          </a:xfrm>
          <a:prstGeom prst="line">
            <a:avLst/>
          </a:prstGeom>
          <a:ln w="12700">
            <a:solidFill>
              <a:srgbClr val="AB794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ector recto 174">
            <a:extLst>
              <a:ext uri="{FF2B5EF4-FFF2-40B4-BE49-F238E27FC236}">
                <a16:creationId xmlns:a16="http://schemas.microsoft.com/office/drawing/2014/main" id="{D9371872-C49B-8369-BFF4-46DFC88D94FE}"/>
              </a:ext>
            </a:extLst>
          </p:cNvPr>
          <p:cNvCxnSpPr>
            <a:cxnSpLocks/>
          </p:cNvCxnSpPr>
          <p:nvPr/>
        </p:nvCxnSpPr>
        <p:spPr>
          <a:xfrm>
            <a:off x="4332996" y="5179458"/>
            <a:ext cx="0" cy="1312782"/>
          </a:xfrm>
          <a:prstGeom prst="line">
            <a:avLst/>
          </a:prstGeom>
          <a:ln w="12700">
            <a:solidFill>
              <a:srgbClr val="AB794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CuadroTexto 175">
            <a:extLst>
              <a:ext uri="{FF2B5EF4-FFF2-40B4-BE49-F238E27FC236}">
                <a16:creationId xmlns:a16="http://schemas.microsoft.com/office/drawing/2014/main" id="{C6017267-91BE-632A-010B-5C0285A00D3E}"/>
              </a:ext>
            </a:extLst>
          </p:cNvPr>
          <p:cNvSpPr txBox="1"/>
          <p:nvPr/>
        </p:nvSpPr>
        <p:spPr>
          <a:xfrm>
            <a:off x="4363392" y="5194118"/>
            <a:ext cx="158364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AB7942"/>
                </a:solidFill>
                <a:latin typeface="Raleway" pitchFamily="2" charset="77"/>
              </a:rPr>
              <a:t>Assessorament, intermediació, mediació i divulgació</a:t>
            </a:r>
          </a:p>
          <a:p>
            <a:r>
              <a:rPr lang="ca-ES" sz="500" b="1" dirty="0">
                <a:latin typeface="Raleway" pitchFamily="2" charset="77"/>
              </a:rPr>
              <a:t>Garanties i ajudes per a propietaris i arrendataris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AB7942"/>
                </a:solidFill>
                <a:latin typeface="Raleway" pitchFamily="2" charset="77"/>
              </a:rPr>
              <a:t>Servei públic de la borsa de lloguer </a:t>
            </a:r>
            <a:r>
              <a:rPr lang="ca-ES" sz="500" b="1" dirty="0">
                <a:latin typeface="Raleway" pitchFamily="2" charset="77"/>
              </a:rPr>
              <a:t>Garanties i ajudes per a propietaris i arrendataris</a:t>
            </a:r>
          </a:p>
          <a:p>
            <a:endParaRPr lang="ca-ES" sz="500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AB7942"/>
                </a:solidFill>
                <a:latin typeface="Raleway" pitchFamily="2" charset="77"/>
              </a:rPr>
              <a:t>Habitatge d’acolliment urgent temporal</a:t>
            </a:r>
          </a:p>
          <a:p>
            <a:endParaRPr lang="ca-ES" sz="600" b="1" dirty="0">
              <a:solidFill>
                <a:srgbClr val="AB7942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AB7942"/>
                </a:solidFill>
                <a:latin typeface="Raleway" pitchFamily="2" charset="77"/>
              </a:rPr>
              <a:t>Gestió de subvencions de lloguer externes</a:t>
            </a:r>
          </a:p>
          <a:p>
            <a:endParaRPr lang="ca-ES" sz="400" dirty="0"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sp>
        <p:nvSpPr>
          <p:cNvPr id="179" name="Estrella de 5 puntas 178">
            <a:extLst>
              <a:ext uri="{FF2B5EF4-FFF2-40B4-BE49-F238E27FC236}">
                <a16:creationId xmlns:a16="http://schemas.microsoft.com/office/drawing/2014/main" id="{0415CB19-FE09-7757-9E61-D707938BB407}"/>
              </a:ext>
            </a:extLst>
          </p:cNvPr>
          <p:cNvSpPr/>
          <p:nvPr/>
        </p:nvSpPr>
        <p:spPr>
          <a:xfrm>
            <a:off x="4265025" y="4207715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0" name="Estrella de 5 puntas 179">
            <a:extLst>
              <a:ext uri="{FF2B5EF4-FFF2-40B4-BE49-F238E27FC236}">
                <a16:creationId xmlns:a16="http://schemas.microsoft.com/office/drawing/2014/main" id="{8D4E7032-3074-884F-9D45-8A4791FEBD4B}"/>
              </a:ext>
            </a:extLst>
          </p:cNvPr>
          <p:cNvSpPr/>
          <p:nvPr/>
        </p:nvSpPr>
        <p:spPr>
          <a:xfrm>
            <a:off x="4265026" y="4402348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1" name="Estrella de 5 puntas 180">
            <a:extLst>
              <a:ext uri="{FF2B5EF4-FFF2-40B4-BE49-F238E27FC236}">
                <a16:creationId xmlns:a16="http://schemas.microsoft.com/office/drawing/2014/main" id="{F5E19A00-210C-49A0-6AA5-5B116B240897}"/>
              </a:ext>
            </a:extLst>
          </p:cNvPr>
          <p:cNvSpPr/>
          <p:nvPr/>
        </p:nvSpPr>
        <p:spPr>
          <a:xfrm>
            <a:off x="4265027" y="4669320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2" name="Estrella de 5 puntas 181">
            <a:extLst>
              <a:ext uri="{FF2B5EF4-FFF2-40B4-BE49-F238E27FC236}">
                <a16:creationId xmlns:a16="http://schemas.microsoft.com/office/drawing/2014/main" id="{E1A93065-10A5-7573-239C-D18FEAAAAA95}"/>
              </a:ext>
            </a:extLst>
          </p:cNvPr>
          <p:cNvSpPr/>
          <p:nvPr/>
        </p:nvSpPr>
        <p:spPr>
          <a:xfrm>
            <a:off x="4265027" y="4875522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4" name="CuadroTexto 183">
            <a:extLst>
              <a:ext uri="{FF2B5EF4-FFF2-40B4-BE49-F238E27FC236}">
                <a16:creationId xmlns:a16="http://schemas.microsoft.com/office/drawing/2014/main" id="{1E7204FD-1FD8-DF6F-FD97-92F12B3BE55C}"/>
              </a:ext>
            </a:extLst>
          </p:cNvPr>
          <p:cNvSpPr txBox="1"/>
          <p:nvPr/>
        </p:nvSpPr>
        <p:spPr>
          <a:xfrm rot="16200000">
            <a:off x="3793713" y="4477827"/>
            <a:ext cx="742517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AB7942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rgbClr val="AB7942"/>
                </a:solidFill>
                <a:latin typeface="Raleway Medium" pitchFamily="2" charset="77"/>
              </a:rPr>
              <a:t>ESTRATÈGIQUES</a:t>
            </a:r>
          </a:p>
        </p:txBody>
      </p:sp>
      <p:sp>
        <p:nvSpPr>
          <p:cNvPr id="185" name="CuadroTexto 184">
            <a:extLst>
              <a:ext uri="{FF2B5EF4-FFF2-40B4-BE49-F238E27FC236}">
                <a16:creationId xmlns:a16="http://schemas.microsoft.com/office/drawing/2014/main" id="{B507EF74-7746-C834-506F-96AA5F0006BF}"/>
              </a:ext>
            </a:extLst>
          </p:cNvPr>
          <p:cNvSpPr txBox="1"/>
          <p:nvPr/>
        </p:nvSpPr>
        <p:spPr>
          <a:xfrm rot="16200000">
            <a:off x="3758020" y="5449500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AB7942"/>
                </a:solidFill>
                <a:latin typeface="Raleway Medium" pitchFamily="2" charset="77"/>
              </a:rPr>
              <a:t>ASSESSORAMENT </a:t>
            </a:r>
          </a:p>
          <a:p>
            <a:pPr algn="ctr"/>
            <a:r>
              <a:rPr lang="es-ES" sz="400" b="1" dirty="0">
                <a:solidFill>
                  <a:srgbClr val="AB7942"/>
                </a:solidFill>
                <a:latin typeface="Raleway Medium" pitchFamily="2" charset="77"/>
              </a:rPr>
              <a:t>I ATENCIÓ</a:t>
            </a:r>
          </a:p>
        </p:txBody>
      </p:sp>
      <p:grpSp>
        <p:nvGrpSpPr>
          <p:cNvPr id="194" name="Grupo 193">
            <a:extLst>
              <a:ext uri="{FF2B5EF4-FFF2-40B4-BE49-F238E27FC236}">
                <a16:creationId xmlns:a16="http://schemas.microsoft.com/office/drawing/2014/main" id="{9DBEF74B-AA03-785C-3737-A48B843849C3}"/>
              </a:ext>
            </a:extLst>
          </p:cNvPr>
          <p:cNvGrpSpPr/>
          <p:nvPr/>
        </p:nvGrpSpPr>
        <p:grpSpPr>
          <a:xfrm>
            <a:off x="6214567" y="5234123"/>
            <a:ext cx="1692147" cy="412932"/>
            <a:chOff x="9989009" y="3764874"/>
            <a:chExt cx="1054744" cy="247511"/>
          </a:xfrm>
        </p:grpSpPr>
        <p:sp>
          <p:nvSpPr>
            <p:cNvPr id="195" name="Rectángulo redondeado 194">
              <a:extLst>
                <a:ext uri="{FF2B5EF4-FFF2-40B4-BE49-F238E27FC236}">
                  <a16:creationId xmlns:a16="http://schemas.microsoft.com/office/drawing/2014/main" id="{28F5A071-9083-DCFA-6E8E-0EA214651A10}"/>
                </a:ext>
              </a:extLst>
            </p:cNvPr>
            <p:cNvSpPr/>
            <p:nvPr/>
          </p:nvSpPr>
          <p:spPr>
            <a:xfrm>
              <a:off x="9989009" y="3764874"/>
              <a:ext cx="1054744" cy="247511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42925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CONSUM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196" name="Gráfico 195" descr="Bolsa de la compra con relleno sólido">
              <a:extLst>
                <a:ext uri="{FF2B5EF4-FFF2-40B4-BE49-F238E27FC236}">
                  <a16:creationId xmlns:a16="http://schemas.microsoft.com/office/drawing/2014/main" id="{C523CE57-F3B2-63D1-F2F1-53EAC901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22924" y="3785639"/>
              <a:ext cx="195946" cy="195946"/>
            </a:xfrm>
            <a:prstGeom prst="rect">
              <a:avLst/>
            </a:prstGeom>
          </p:spPr>
        </p:pic>
      </p:grpSp>
      <p:cxnSp>
        <p:nvCxnSpPr>
          <p:cNvPr id="197" name="Conector recto 196">
            <a:extLst>
              <a:ext uri="{FF2B5EF4-FFF2-40B4-BE49-F238E27FC236}">
                <a16:creationId xmlns:a16="http://schemas.microsoft.com/office/drawing/2014/main" id="{205EE23E-E6AB-09BA-C17E-0979E77FA476}"/>
              </a:ext>
            </a:extLst>
          </p:cNvPr>
          <p:cNvCxnSpPr>
            <a:cxnSpLocks/>
          </p:cNvCxnSpPr>
          <p:nvPr/>
        </p:nvCxnSpPr>
        <p:spPr>
          <a:xfrm>
            <a:off x="6303010" y="5607567"/>
            <a:ext cx="0" cy="493747"/>
          </a:xfrm>
          <a:prstGeom prst="line">
            <a:avLst/>
          </a:prstGeom>
          <a:ln w="12700">
            <a:solidFill>
              <a:srgbClr val="7F6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CuadroTexto 197">
            <a:extLst>
              <a:ext uri="{FF2B5EF4-FFF2-40B4-BE49-F238E27FC236}">
                <a16:creationId xmlns:a16="http://schemas.microsoft.com/office/drawing/2014/main" id="{CADD5195-8216-EE81-0753-A801BCD141C5}"/>
              </a:ext>
            </a:extLst>
          </p:cNvPr>
          <p:cNvSpPr txBox="1"/>
          <p:nvPr/>
        </p:nvSpPr>
        <p:spPr>
          <a:xfrm>
            <a:off x="6333406" y="5720383"/>
            <a:ext cx="1583642" cy="476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7F6000"/>
                </a:solidFill>
                <a:latin typeface="Raleway" pitchFamily="2" charset="77"/>
              </a:rPr>
              <a:t>Nou espai web de consum</a:t>
            </a:r>
          </a:p>
          <a:p>
            <a:endParaRPr lang="ca-ES" sz="500" b="1" dirty="0">
              <a:solidFill>
                <a:srgbClr val="7F600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7F6000"/>
                </a:solidFill>
                <a:latin typeface="Raleway" pitchFamily="2" charset="77"/>
              </a:rPr>
              <a:t>Arbitratge de consum</a:t>
            </a:r>
            <a:endParaRPr lang="ca-ES" sz="400" dirty="0">
              <a:solidFill>
                <a:srgbClr val="7F6000"/>
              </a:solidFill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sp>
        <p:nvSpPr>
          <p:cNvPr id="199" name="CuadroTexto 198">
            <a:extLst>
              <a:ext uri="{FF2B5EF4-FFF2-40B4-BE49-F238E27FC236}">
                <a16:creationId xmlns:a16="http://schemas.microsoft.com/office/drawing/2014/main" id="{2E3552F5-A558-4654-DD13-1C5F9B3E6850}"/>
              </a:ext>
            </a:extLst>
          </p:cNvPr>
          <p:cNvSpPr txBox="1"/>
          <p:nvPr/>
        </p:nvSpPr>
        <p:spPr>
          <a:xfrm rot="16200000">
            <a:off x="5728034" y="5749879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7F6000"/>
                </a:solidFill>
                <a:latin typeface="Raleway Medium" pitchFamily="2" charset="77"/>
              </a:rPr>
              <a:t>ASSESSORAMENT </a:t>
            </a:r>
          </a:p>
          <a:p>
            <a:pPr algn="ctr"/>
            <a:r>
              <a:rPr lang="es-ES" sz="400" b="1" dirty="0">
                <a:solidFill>
                  <a:srgbClr val="7F6000"/>
                </a:solidFill>
                <a:latin typeface="Raleway Medium" pitchFamily="2" charset="77"/>
              </a:rPr>
              <a:t>I ATENCIÓ</a:t>
            </a:r>
          </a:p>
        </p:txBody>
      </p:sp>
      <p:sp>
        <p:nvSpPr>
          <p:cNvPr id="200" name="Estrella de 5 puntas 199">
            <a:extLst>
              <a:ext uri="{FF2B5EF4-FFF2-40B4-BE49-F238E27FC236}">
                <a16:creationId xmlns:a16="http://schemas.microsoft.com/office/drawing/2014/main" id="{2E1EFE3F-B0B3-CA5B-914B-3CC11A4D56D4}"/>
              </a:ext>
            </a:extLst>
          </p:cNvPr>
          <p:cNvSpPr/>
          <p:nvPr/>
        </p:nvSpPr>
        <p:spPr>
          <a:xfrm>
            <a:off x="6239478" y="5739282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03" name="Conector recto 202">
            <a:extLst>
              <a:ext uri="{FF2B5EF4-FFF2-40B4-BE49-F238E27FC236}">
                <a16:creationId xmlns:a16="http://schemas.microsoft.com/office/drawing/2014/main" id="{0A9356C8-F249-9749-B34C-03AB13C27B3B}"/>
              </a:ext>
            </a:extLst>
          </p:cNvPr>
          <p:cNvCxnSpPr>
            <a:cxnSpLocks/>
          </p:cNvCxnSpPr>
          <p:nvPr/>
        </p:nvCxnSpPr>
        <p:spPr>
          <a:xfrm>
            <a:off x="6303012" y="6102074"/>
            <a:ext cx="0" cy="386976"/>
          </a:xfrm>
          <a:prstGeom prst="line">
            <a:avLst/>
          </a:prstGeom>
          <a:ln w="12700">
            <a:solidFill>
              <a:srgbClr val="7F6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CuadroTexto 203">
            <a:extLst>
              <a:ext uri="{FF2B5EF4-FFF2-40B4-BE49-F238E27FC236}">
                <a16:creationId xmlns:a16="http://schemas.microsoft.com/office/drawing/2014/main" id="{809D1109-6983-BF87-41F4-7D594C103858}"/>
              </a:ext>
            </a:extLst>
          </p:cNvPr>
          <p:cNvSpPr txBox="1"/>
          <p:nvPr/>
        </p:nvSpPr>
        <p:spPr>
          <a:xfrm>
            <a:off x="6333408" y="6193148"/>
            <a:ext cx="15836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7F6000"/>
                </a:solidFill>
                <a:latin typeface="Raleway" pitchFamily="2" charset="77"/>
              </a:rPr>
              <a:t>Conveni marc de consum</a:t>
            </a:r>
          </a:p>
        </p:txBody>
      </p:sp>
      <p:sp>
        <p:nvSpPr>
          <p:cNvPr id="205" name="CuadroTexto 204">
            <a:extLst>
              <a:ext uri="{FF2B5EF4-FFF2-40B4-BE49-F238E27FC236}">
                <a16:creationId xmlns:a16="http://schemas.microsoft.com/office/drawing/2014/main" id="{EA92D6B0-F964-F8B5-4159-6AF2FDF195E9}"/>
              </a:ext>
            </a:extLst>
          </p:cNvPr>
          <p:cNvSpPr txBox="1"/>
          <p:nvPr/>
        </p:nvSpPr>
        <p:spPr>
          <a:xfrm rot="16200000">
            <a:off x="5728035" y="6189829"/>
            <a:ext cx="813903" cy="200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7F6000"/>
                </a:solidFill>
                <a:latin typeface="Raleway Medium" pitchFamily="2" charset="77"/>
              </a:rPr>
              <a:t>SUPORT </a:t>
            </a:r>
          </a:p>
          <a:p>
            <a:pPr algn="ctr"/>
            <a:r>
              <a:rPr lang="es-ES" sz="400" b="1" dirty="0">
                <a:solidFill>
                  <a:srgbClr val="7F6000"/>
                </a:solidFill>
                <a:latin typeface="Raleway Medium" pitchFamily="2" charset="77"/>
              </a:rPr>
              <a:t> AJUNTAMENTS</a:t>
            </a:r>
          </a:p>
        </p:txBody>
      </p:sp>
      <p:grpSp>
        <p:nvGrpSpPr>
          <p:cNvPr id="207" name="Grupo 206">
            <a:extLst>
              <a:ext uri="{FF2B5EF4-FFF2-40B4-BE49-F238E27FC236}">
                <a16:creationId xmlns:a16="http://schemas.microsoft.com/office/drawing/2014/main" id="{A82F7F56-C955-E76B-4671-5BAD30CF24D2}"/>
              </a:ext>
            </a:extLst>
          </p:cNvPr>
          <p:cNvGrpSpPr/>
          <p:nvPr/>
        </p:nvGrpSpPr>
        <p:grpSpPr>
          <a:xfrm>
            <a:off x="10120651" y="206683"/>
            <a:ext cx="1709399" cy="426653"/>
            <a:chOff x="9984401" y="749678"/>
            <a:chExt cx="1054743" cy="247510"/>
          </a:xfrm>
        </p:grpSpPr>
        <p:sp>
          <p:nvSpPr>
            <p:cNvPr id="208" name="Rectángulo redondeado 207">
              <a:extLst>
                <a:ext uri="{FF2B5EF4-FFF2-40B4-BE49-F238E27FC236}">
                  <a16:creationId xmlns:a16="http://schemas.microsoft.com/office/drawing/2014/main" id="{8F4F5558-97F9-416D-4A1B-A84AE6F60E65}"/>
                </a:ext>
              </a:extLst>
            </p:cNvPr>
            <p:cNvSpPr/>
            <p:nvPr/>
          </p:nvSpPr>
          <p:spPr>
            <a:xfrm>
              <a:off x="9984401" y="749678"/>
              <a:ext cx="1054743" cy="24751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EFICIÈNCIA, DIGITALITZACIÓ I TRANSPARÈNCIA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209" name="Gráfico 208" descr="Apertura con relleno sólido">
              <a:extLst>
                <a:ext uri="{FF2B5EF4-FFF2-40B4-BE49-F238E27FC236}">
                  <a16:creationId xmlns:a16="http://schemas.microsoft.com/office/drawing/2014/main" id="{AA03AB1F-BB98-3543-AEAD-510438A4B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flipV="1">
              <a:off x="10036515" y="767573"/>
              <a:ext cx="203101" cy="203101"/>
            </a:xfrm>
            <a:prstGeom prst="rect">
              <a:avLst/>
            </a:prstGeom>
          </p:spPr>
        </p:pic>
      </p:grpSp>
      <p:sp>
        <p:nvSpPr>
          <p:cNvPr id="223" name="CuadroTexto 222">
            <a:extLst>
              <a:ext uri="{FF2B5EF4-FFF2-40B4-BE49-F238E27FC236}">
                <a16:creationId xmlns:a16="http://schemas.microsoft.com/office/drawing/2014/main" id="{37216B7B-B2DB-44A6-985B-B0FC665AD549}"/>
              </a:ext>
            </a:extLst>
          </p:cNvPr>
          <p:cNvSpPr txBox="1"/>
          <p:nvPr/>
        </p:nvSpPr>
        <p:spPr>
          <a:xfrm>
            <a:off x="8330125" y="2099810"/>
            <a:ext cx="1507103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A6CE39"/>
                </a:solidFill>
                <a:latin typeface="Raleway" pitchFamily="2" charset="77"/>
              </a:rPr>
              <a:t>Penedès Cultura</a:t>
            </a:r>
          </a:p>
          <a:p>
            <a:r>
              <a:rPr lang="ca-ES" sz="500" b="1" dirty="0">
                <a:latin typeface="Raleway" pitchFamily="2" charset="77"/>
              </a:rPr>
              <a:t>Redisseny i ampliació</a:t>
            </a:r>
          </a:p>
          <a:p>
            <a:endParaRPr lang="ca-ES" sz="700" b="1" dirty="0">
              <a:solidFill>
                <a:srgbClr val="A6CE39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A6CE39"/>
                </a:solidFill>
                <a:latin typeface="Raleway" pitchFamily="2" charset="77"/>
              </a:rPr>
              <a:t>Torneig comarcal Futbol 7</a:t>
            </a:r>
          </a:p>
          <a:p>
            <a:endParaRPr lang="ca-ES" sz="500" b="1" dirty="0">
              <a:solidFill>
                <a:srgbClr val="00B0F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A6CE39"/>
                </a:solidFill>
                <a:latin typeface="Raleway" pitchFamily="2" charset="77"/>
              </a:rPr>
              <a:t>Convocatòries de subvenció</a:t>
            </a:r>
          </a:p>
          <a:p>
            <a:r>
              <a:rPr lang="ca-ES" sz="500" b="1" dirty="0">
                <a:latin typeface="Raleway" pitchFamily="2" charset="77"/>
              </a:rPr>
              <a:t>Per a activitats esportives; per a la participació en competicions i concursos fora de l’Estat </a:t>
            </a: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rgbClr val="A6CE39"/>
                </a:solidFill>
                <a:latin typeface="Raleway" pitchFamily="2" charset="77"/>
              </a:rPr>
              <a:t>Llibres i presentacions culturals d’interès</a:t>
            </a:r>
          </a:p>
          <a:p>
            <a:endParaRPr lang="ca-ES" sz="500" b="1" dirty="0">
              <a:solidFill>
                <a:srgbClr val="00B0F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A6CE39"/>
                </a:solidFill>
                <a:latin typeface="Raleway" pitchFamily="2" charset="77"/>
              </a:rPr>
              <a:t>Premi Comarcal de Recerca Històrica</a:t>
            </a:r>
          </a:p>
          <a:p>
            <a:endParaRPr lang="ca-ES" sz="500" b="1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224" name="Conector recto 223">
            <a:extLst>
              <a:ext uri="{FF2B5EF4-FFF2-40B4-BE49-F238E27FC236}">
                <a16:creationId xmlns:a16="http://schemas.microsoft.com/office/drawing/2014/main" id="{24D7D8C5-D8CB-C3AE-F9F2-78BB6395DBFD}"/>
              </a:ext>
            </a:extLst>
          </p:cNvPr>
          <p:cNvCxnSpPr>
            <a:cxnSpLocks/>
          </p:cNvCxnSpPr>
          <p:nvPr/>
        </p:nvCxnSpPr>
        <p:spPr>
          <a:xfrm>
            <a:off x="8242579" y="1972626"/>
            <a:ext cx="0" cy="1536097"/>
          </a:xfrm>
          <a:prstGeom prst="line">
            <a:avLst/>
          </a:prstGeom>
          <a:ln w="12700">
            <a:solidFill>
              <a:srgbClr val="A6CE39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Estrella de 5 puntas 228">
            <a:extLst>
              <a:ext uri="{FF2B5EF4-FFF2-40B4-BE49-F238E27FC236}">
                <a16:creationId xmlns:a16="http://schemas.microsoft.com/office/drawing/2014/main" id="{8BB458ED-018C-D7B5-AF38-AB5A2553A3D7}"/>
              </a:ext>
            </a:extLst>
          </p:cNvPr>
          <p:cNvSpPr/>
          <p:nvPr/>
        </p:nvSpPr>
        <p:spPr>
          <a:xfrm>
            <a:off x="8174607" y="2122294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3" name="CuadroTexto 232">
            <a:extLst>
              <a:ext uri="{FF2B5EF4-FFF2-40B4-BE49-F238E27FC236}">
                <a16:creationId xmlns:a16="http://schemas.microsoft.com/office/drawing/2014/main" id="{A8B95258-F12E-86CF-F5E2-B8A595E156EA}"/>
              </a:ext>
            </a:extLst>
          </p:cNvPr>
          <p:cNvSpPr txBox="1"/>
          <p:nvPr/>
        </p:nvSpPr>
        <p:spPr>
          <a:xfrm rot="16200000">
            <a:off x="7703295" y="2667773"/>
            <a:ext cx="7425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A6CE39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rgbClr val="A6CE39"/>
                </a:solidFill>
                <a:latin typeface="Raleway Medium" pitchFamily="2" charset="77"/>
              </a:rPr>
              <a:t>ESTRATÈGIQUES</a:t>
            </a:r>
          </a:p>
        </p:txBody>
      </p:sp>
      <p:grpSp>
        <p:nvGrpSpPr>
          <p:cNvPr id="235" name="Grupo 234">
            <a:extLst>
              <a:ext uri="{FF2B5EF4-FFF2-40B4-BE49-F238E27FC236}">
                <a16:creationId xmlns:a16="http://schemas.microsoft.com/office/drawing/2014/main" id="{B1CD0F24-F8E3-29B6-9FB1-20017754AD16}"/>
              </a:ext>
            </a:extLst>
          </p:cNvPr>
          <p:cNvGrpSpPr/>
          <p:nvPr/>
        </p:nvGrpSpPr>
        <p:grpSpPr>
          <a:xfrm>
            <a:off x="8169750" y="1595156"/>
            <a:ext cx="1686488" cy="443584"/>
            <a:chOff x="4933944" y="4265638"/>
            <a:chExt cx="1054741" cy="257332"/>
          </a:xfrm>
        </p:grpSpPr>
        <p:pic>
          <p:nvPicPr>
            <p:cNvPr id="236" name="Gráfico 235" descr="Palo de Selfie con relleno sólido">
              <a:extLst>
                <a:ext uri="{FF2B5EF4-FFF2-40B4-BE49-F238E27FC236}">
                  <a16:creationId xmlns:a16="http://schemas.microsoft.com/office/drawing/2014/main" id="{55EEB2CB-DBDD-C6AA-084B-291D3770D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039748" y="4362823"/>
              <a:ext cx="160147" cy="160147"/>
            </a:xfrm>
            <a:prstGeom prst="rect">
              <a:avLst/>
            </a:prstGeom>
          </p:spPr>
        </p:pic>
        <p:sp>
          <p:nvSpPr>
            <p:cNvPr id="237" name="Rectángulo redondeado 236">
              <a:extLst>
                <a:ext uri="{FF2B5EF4-FFF2-40B4-BE49-F238E27FC236}">
                  <a16:creationId xmlns:a16="http://schemas.microsoft.com/office/drawing/2014/main" id="{33B689E1-D3EB-E700-9245-74AA16418655}"/>
                </a:ext>
              </a:extLst>
            </p:cNvPr>
            <p:cNvSpPr/>
            <p:nvPr/>
          </p:nvSpPr>
          <p:spPr>
            <a:xfrm>
              <a:off x="4933944" y="4265638"/>
              <a:ext cx="1054741" cy="247511"/>
            </a:xfrm>
            <a:prstGeom prst="roundRect">
              <a:avLst/>
            </a:prstGeom>
            <a:solidFill>
              <a:srgbClr val="A6CE3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CULTURA</a:t>
              </a:r>
            </a:p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I ESPORTS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238" name="Gráfico 237" descr="Gimnasta: rutina de en el suelo con relleno sólido">
              <a:extLst>
                <a:ext uri="{FF2B5EF4-FFF2-40B4-BE49-F238E27FC236}">
                  <a16:creationId xmlns:a16="http://schemas.microsoft.com/office/drawing/2014/main" id="{E7766B47-5640-073B-AB31-465A5CCD3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4990976" y="4298584"/>
              <a:ext cx="188439" cy="188439"/>
            </a:xfrm>
            <a:prstGeom prst="rect">
              <a:avLst/>
            </a:prstGeom>
          </p:spPr>
        </p:pic>
      </p:grpSp>
      <p:sp>
        <p:nvSpPr>
          <p:cNvPr id="243" name="CuadroTexto 242">
            <a:extLst>
              <a:ext uri="{FF2B5EF4-FFF2-40B4-BE49-F238E27FC236}">
                <a16:creationId xmlns:a16="http://schemas.microsoft.com/office/drawing/2014/main" id="{645CC542-12ED-A93C-DF8E-9B639A04730D}"/>
              </a:ext>
            </a:extLst>
          </p:cNvPr>
          <p:cNvSpPr txBox="1"/>
          <p:nvPr/>
        </p:nvSpPr>
        <p:spPr>
          <a:xfrm>
            <a:off x="10246405" y="716173"/>
            <a:ext cx="168667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Projecte Qualitat Annexa</a:t>
            </a:r>
          </a:p>
          <a:p>
            <a:r>
              <a:rPr lang="ca-ES" sz="500" b="1" dirty="0">
                <a:latin typeface="Raleway" pitchFamily="2" charset="77"/>
              </a:rPr>
              <a:t>Optimització i simplificació de tràmits</a:t>
            </a:r>
          </a:p>
          <a:p>
            <a:endParaRPr lang="ca-ES" sz="400" dirty="0"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Transparència i dades públiques</a:t>
            </a:r>
          </a:p>
          <a:p>
            <a:r>
              <a:rPr lang="ca-ES" sz="500" b="1" dirty="0">
                <a:latin typeface="Raleway" pitchFamily="2" charset="77"/>
              </a:rPr>
              <a:t>Segell Infoparticipa, i elaboració de dades públiques dels serveis</a:t>
            </a:r>
            <a:endParaRPr lang="ca-ES" sz="500" b="1" dirty="0">
              <a:solidFill>
                <a:srgbClr val="00B050"/>
              </a:solidFill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  <a:p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Transformació digital al Consell </a:t>
            </a:r>
          </a:p>
          <a:p>
            <a:r>
              <a:rPr lang="ca-ES" sz="500" b="1" dirty="0" err="1">
                <a:latin typeface="Raleway" pitchFamily="2" charset="77"/>
              </a:rPr>
              <a:t>Cloud-first</a:t>
            </a:r>
            <a:r>
              <a:rPr lang="ca-ES" sz="500" b="1" dirty="0">
                <a:latin typeface="Raleway" pitchFamily="2" charset="77"/>
              </a:rPr>
              <a:t>, </a:t>
            </a:r>
            <a:r>
              <a:rPr lang="ca-ES" sz="500" b="1" dirty="0" err="1">
                <a:latin typeface="Raleway" pitchFamily="2" charset="77"/>
              </a:rPr>
              <a:t>ciberseguretat</a:t>
            </a:r>
            <a:r>
              <a:rPr lang="ca-ES" sz="500" b="1" dirty="0">
                <a:latin typeface="Raleway" pitchFamily="2" charset="77"/>
              </a:rPr>
              <a:t>, eines </a:t>
            </a:r>
            <a:r>
              <a:rPr lang="ca-ES" sz="500" b="1" dirty="0" err="1">
                <a:latin typeface="Raleway" pitchFamily="2" charset="77"/>
              </a:rPr>
              <a:t>col·laboratives</a:t>
            </a:r>
            <a:r>
              <a:rPr lang="ca-ES" sz="500" b="1" dirty="0">
                <a:latin typeface="Raleway" pitchFamily="2" charset="77"/>
              </a:rPr>
              <a:t>, renovació tecnològica i institució data-</a:t>
            </a:r>
            <a:r>
              <a:rPr lang="ca-ES" sz="500" b="1" dirty="0" err="1">
                <a:latin typeface="Raleway" pitchFamily="2" charset="77"/>
              </a:rPr>
              <a:t>driven</a:t>
            </a:r>
            <a:endParaRPr lang="ca-ES" sz="500" b="1" dirty="0">
              <a:solidFill>
                <a:srgbClr val="00B050"/>
              </a:solidFill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244" name="Conector recto 243">
            <a:extLst>
              <a:ext uri="{FF2B5EF4-FFF2-40B4-BE49-F238E27FC236}">
                <a16:creationId xmlns:a16="http://schemas.microsoft.com/office/drawing/2014/main" id="{649B9D38-EBD0-88F4-7BA4-3524EC731FC9}"/>
              </a:ext>
            </a:extLst>
          </p:cNvPr>
          <p:cNvCxnSpPr>
            <a:cxnSpLocks/>
          </p:cNvCxnSpPr>
          <p:nvPr/>
        </p:nvCxnSpPr>
        <p:spPr>
          <a:xfrm>
            <a:off x="10216010" y="588989"/>
            <a:ext cx="0" cy="113902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Conector recto 244">
            <a:extLst>
              <a:ext uri="{FF2B5EF4-FFF2-40B4-BE49-F238E27FC236}">
                <a16:creationId xmlns:a16="http://schemas.microsoft.com/office/drawing/2014/main" id="{C8C5AF9A-E63A-2AB3-4C6C-EE6980BBB174}"/>
              </a:ext>
            </a:extLst>
          </p:cNvPr>
          <p:cNvCxnSpPr>
            <a:cxnSpLocks/>
          </p:cNvCxnSpPr>
          <p:nvPr/>
        </p:nvCxnSpPr>
        <p:spPr>
          <a:xfrm>
            <a:off x="10216010" y="1720505"/>
            <a:ext cx="0" cy="74251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CuadroTexto 245">
            <a:extLst>
              <a:ext uri="{FF2B5EF4-FFF2-40B4-BE49-F238E27FC236}">
                <a16:creationId xmlns:a16="http://schemas.microsoft.com/office/drawing/2014/main" id="{DC6773D8-99B9-FFF2-9E54-E44A8CBA4108}"/>
              </a:ext>
            </a:extLst>
          </p:cNvPr>
          <p:cNvSpPr txBox="1"/>
          <p:nvPr/>
        </p:nvSpPr>
        <p:spPr>
          <a:xfrm>
            <a:off x="10246405" y="1838035"/>
            <a:ext cx="16866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Centre d’atenció a l’usuari de l’OCSAE</a:t>
            </a:r>
          </a:p>
          <a:p>
            <a:r>
              <a:rPr lang="ca-ES" sz="500" b="1" dirty="0">
                <a:latin typeface="Raleway" pitchFamily="2" charset="77"/>
              </a:rPr>
              <a:t>Oficina Comarcal de Suport a l’Administració Electrònica</a:t>
            </a:r>
          </a:p>
          <a:p>
            <a:endParaRPr lang="ca-ES" sz="500" b="1" dirty="0">
              <a:solidFill>
                <a:srgbClr val="00B05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OAC – Oficina d’Atenció a la Ciutadania</a:t>
            </a:r>
          </a:p>
          <a:p>
            <a:r>
              <a:rPr lang="ca-ES" sz="500" b="1" dirty="0">
                <a:latin typeface="Raleway" pitchFamily="2" charset="77"/>
              </a:rPr>
              <a:t>Modernització i simplificació</a:t>
            </a:r>
            <a:endParaRPr lang="ca-ES" sz="500" b="1" dirty="0">
              <a:solidFill>
                <a:srgbClr val="00B050"/>
              </a:solidFill>
              <a:latin typeface="Raleway" pitchFamily="2" charset="77"/>
            </a:endParaRPr>
          </a:p>
          <a:p>
            <a:endParaRPr lang="ca-ES" sz="500" b="1" dirty="0">
              <a:solidFill>
                <a:srgbClr val="00B050"/>
              </a:solidFill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400" dirty="0"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247" name="Conector recto 246">
            <a:extLst>
              <a:ext uri="{FF2B5EF4-FFF2-40B4-BE49-F238E27FC236}">
                <a16:creationId xmlns:a16="http://schemas.microsoft.com/office/drawing/2014/main" id="{EE1B841C-E87D-9923-2523-C59748B74236}"/>
              </a:ext>
            </a:extLst>
          </p:cNvPr>
          <p:cNvCxnSpPr>
            <a:cxnSpLocks/>
          </p:cNvCxnSpPr>
          <p:nvPr/>
        </p:nvCxnSpPr>
        <p:spPr>
          <a:xfrm>
            <a:off x="10216010" y="2457833"/>
            <a:ext cx="0" cy="60248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CuadroTexto 247">
            <a:extLst>
              <a:ext uri="{FF2B5EF4-FFF2-40B4-BE49-F238E27FC236}">
                <a16:creationId xmlns:a16="http://schemas.microsoft.com/office/drawing/2014/main" id="{7D8A4D32-147D-C00D-92CF-A0410117F252}"/>
              </a:ext>
            </a:extLst>
          </p:cNvPr>
          <p:cNvSpPr txBox="1"/>
          <p:nvPr/>
        </p:nvSpPr>
        <p:spPr>
          <a:xfrm>
            <a:off x="10246406" y="2453682"/>
            <a:ext cx="1583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Suport de l’OCSE als Ajuntaments</a:t>
            </a:r>
          </a:p>
          <a:p>
            <a:endParaRPr lang="ca-ES" sz="600" b="1" dirty="0">
              <a:solidFill>
                <a:schemeClr val="tx1">
                  <a:lumMod val="50000"/>
                  <a:lumOff val="50000"/>
                </a:schemeClr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Borsa de personal administratiu</a:t>
            </a:r>
          </a:p>
          <a:p>
            <a:endParaRPr lang="ca-ES" sz="600" b="1" dirty="0">
              <a:solidFill>
                <a:schemeClr val="tx1">
                  <a:lumMod val="50000"/>
                  <a:lumOff val="50000"/>
                </a:schemeClr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Catàleg de serveis, programes i projectes per als Ajuntaments</a:t>
            </a:r>
          </a:p>
          <a:p>
            <a:endParaRPr lang="ca-ES" sz="400" dirty="0">
              <a:latin typeface="Raleway" pitchFamily="2" charset="77"/>
            </a:endParaRPr>
          </a:p>
        </p:txBody>
      </p:sp>
      <p:sp>
        <p:nvSpPr>
          <p:cNvPr id="249" name="Estrella de 5 puntas 248">
            <a:extLst>
              <a:ext uri="{FF2B5EF4-FFF2-40B4-BE49-F238E27FC236}">
                <a16:creationId xmlns:a16="http://schemas.microsoft.com/office/drawing/2014/main" id="{17F48F3B-1432-236C-5134-99BDB0AB192F}"/>
              </a:ext>
            </a:extLst>
          </p:cNvPr>
          <p:cNvSpPr/>
          <p:nvPr/>
        </p:nvSpPr>
        <p:spPr>
          <a:xfrm>
            <a:off x="10148039" y="738657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0" name="Estrella de 5 puntas 249">
            <a:extLst>
              <a:ext uri="{FF2B5EF4-FFF2-40B4-BE49-F238E27FC236}">
                <a16:creationId xmlns:a16="http://schemas.microsoft.com/office/drawing/2014/main" id="{77DA5965-AFC5-9983-FCF0-48AEF49A9BB1}"/>
              </a:ext>
            </a:extLst>
          </p:cNvPr>
          <p:cNvSpPr/>
          <p:nvPr/>
        </p:nvSpPr>
        <p:spPr>
          <a:xfrm>
            <a:off x="10148040" y="1033652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1" name="Estrella de 5 puntas 250">
            <a:extLst>
              <a:ext uri="{FF2B5EF4-FFF2-40B4-BE49-F238E27FC236}">
                <a16:creationId xmlns:a16="http://schemas.microsoft.com/office/drawing/2014/main" id="{CF192A34-4E43-F481-8570-F2DF8D1466C3}"/>
              </a:ext>
            </a:extLst>
          </p:cNvPr>
          <p:cNvSpPr/>
          <p:nvPr/>
        </p:nvSpPr>
        <p:spPr>
          <a:xfrm>
            <a:off x="10148040" y="1391859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4" name="CuadroTexto 253">
            <a:extLst>
              <a:ext uri="{FF2B5EF4-FFF2-40B4-BE49-F238E27FC236}">
                <a16:creationId xmlns:a16="http://schemas.microsoft.com/office/drawing/2014/main" id="{55347ECC-536A-950B-26C7-12159619DA62}"/>
              </a:ext>
            </a:extLst>
          </p:cNvPr>
          <p:cNvSpPr txBox="1"/>
          <p:nvPr/>
        </p:nvSpPr>
        <p:spPr>
          <a:xfrm rot="16200000">
            <a:off x="9676727" y="1284136"/>
            <a:ext cx="7425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 Medium" pitchFamily="2" charset="77"/>
              </a:rPr>
              <a:t>ESTRATÈGIQUES</a:t>
            </a:r>
          </a:p>
        </p:txBody>
      </p:sp>
      <p:sp>
        <p:nvSpPr>
          <p:cNvPr id="255" name="CuadroTexto 254">
            <a:extLst>
              <a:ext uri="{FF2B5EF4-FFF2-40B4-BE49-F238E27FC236}">
                <a16:creationId xmlns:a16="http://schemas.microsoft.com/office/drawing/2014/main" id="{0FEC2FDD-F2D9-B63A-2A79-0363198DD468}"/>
              </a:ext>
            </a:extLst>
          </p:cNvPr>
          <p:cNvSpPr txBox="1"/>
          <p:nvPr/>
        </p:nvSpPr>
        <p:spPr>
          <a:xfrm rot="16200000">
            <a:off x="9641034" y="1937463"/>
            <a:ext cx="8139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 Medium" pitchFamily="2" charset="77"/>
              </a:rPr>
              <a:t>ASSESSORAMENT </a:t>
            </a:r>
          </a:p>
          <a:p>
            <a:pPr algn="ctr"/>
            <a:r>
              <a:rPr lang="es-ES" sz="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 Medium" pitchFamily="2" charset="77"/>
              </a:rPr>
              <a:t>I ATENCIÓ</a:t>
            </a:r>
          </a:p>
        </p:txBody>
      </p:sp>
      <p:sp>
        <p:nvSpPr>
          <p:cNvPr id="256" name="CuadroTexto 255">
            <a:extLst>
              <a:ext uri="{FF2B5EF4-FFF2-40B4-BE49-F238E27FC236}">
                <a16:creationId xmlns:a16="http://schemas.microsoft.com/office/drawing/2014/main" id="{4BA46CE5-86CC-D43C-B63A-D5DD8693331E}"/>
              </a:ext>
            </a:extLst>
          </p:cNvPr>
          <p:cNvSpPr txBox="1"/>
          <p:nvPr/>
        </p:nvSpPr>
        <p:spPr>
          <a:xfrm rot="16200000">
            <a:off x="9641033" y="2620118"/>
            <a:ext cx="8139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 Medium" pitchFamily="2" charset="77"/>
              </a:rPr>
              <a:t>SUPORT </a:t>
            </a:r>
          </a:p>
          <a:p>
            <a:pPr algn="ctr"/>
            <a:r>
              <a:rPr lang="es-ES" sz="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 Medium" pitchFamily="2" charset="77"/>
              </a:rPr>
              <a:t> AJUNTAMENTS</a:t>
            </a:r>
          </a:p>
        </p:txBody>
      </p:sp>
      <p:sp>
        <p:nvSpPr>
          <p:cNvPr id="259" name="Estrella de 5 puntas 258">
            <a:extLst>
              <a:ext uri="{FF2B5EF4-FFF2-40B4-BE49-F238E27FC236}">
                <a16:creationId xmlns:a16="http://schemas.microsoft.com/office/drawing/2014/main" id="{39099B7A-E282-B74A-A435-908C1E91253C}"/>
              </a:ext>
            </a:extLst>
          </p:cNvPr>
          <p:cNvSpPr/>
          <p:nvPr/>
        </p:nvSpPr>
        <p:spPr>
          <a:xfrm>
            <a:off x="10151849" y="1851177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0" name="Estrella de 5 puntas 259">
            <a:extLst>
              <a:ext uri="{FF2B5EF4-FFF2-40B4-BE49-F238E27FC236}">
                <a16:creationId xmlns:a16="http://schemas.microsoft.com/office/drawing/2014/main" id="{051C39B5-5012-F73C-599F-3001A321181F}"/>
              </a:ext>
            </a:extLst>
          </p:cNvPr>
          <p:cNvSpPr/>
          <p:nvPr/>
        </p:nvSpPr>
        <p:spPr>
          <a:xfrm>
            <a:off x="10155659" y="2163597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1" name="Gráfico 260">
            <a:extLst>
              <a:ext uri="{FF2B5EF4-FFF2-40B4-BE49-F238E27FC236}">
                <a16:creationId xmlns:a16="http://schemas.microsoft.com/office/drawing/2014/main" id="{430FCFCF-1FD2-709E-2FD8-031C346456A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218798" y="6011253"/>
            <a:ext cx="1545873" cy="568927"/>
          </a:xfrm>
          <a:prstGeom prst="rect">
            <a:avLst/>
          </a:prstGeom>
        </p:spPr>
      </p:pic>
      <p:pic>
        <p:nvPicPr>
          <p:cNvPr id="262" name="Imagen 261">
            <a:extLst>
              <a:ext uri="{FF2B5EF4-FFF2-40B4-BE49-F238E27FC236}">
                <a16:creationId xmlns:a16="http://schemas.microsoft.com/office/drawing/2014/main" id="{DC57ED88-174E-9529-724B-1777F77EEFB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885010" y="5628207"/>
            <a:ext cx="2008515" cy="1015598"/>
          </a:xfrm>
          <a:prstGeom prst="rect">
            <a:avLst/>
          </a:prstGeom>
        </p:spPr>
      </p:pic>
      <p:grpSp>
        <p:nvGrpSpPr>
          <p:cNvPr id="264" name="Grupo 263">
            <a:extLst>
              <a:ext uri="{FF2B5EF4-FFF2-40B4-BE49-F238E27FC236}">
                <a16:creationId xmlns:a16="http://schemas.microsoft.com/office/drawing/2014/main" id="{BADB6303-DA2F-C80E-E252-F57EF21CD513}"/>
              </a:ext>
            </a:extLst>
          </p:cNvPr>
          <p:cNvGrpSpPr/>
          <p:nvPr/>
        </p:nvGrpSpPr>
        <p:grpSpPr>
          <a:xfrm>
            <a:off x="8174607" y="3730464"/>
            <a:ext cx="1692143" cy="427341"/>
            <a:chOff x="7468537" y="734547"/>
            <a:chExt cx="1054742" cy="247909"/>
          </a:xfrm>
        </p:grpSpPr>
        <p:sp>
          <p:nvSpPr>
            <p:cNvPr id="265" name="Rectángulo redondeado 264">
              <a:extLst>
                <a:ext uri="{FF2B5EF4-FFF2-40B4-BE49-F238E27FC236}">
                  <a16:creationId xmlns:a16="http://schemas.microsoft.com/office/drawing/2014/main" id="{21A4D2EE-ADD5-400C-952E-281197825AE9}"/>
                </a:ext>
              </a:extLst>
            </p:cNvPr>
            <p:cNvSpPr/>
            <p:nvPr/>
          </p:nvSpPr>
          <p:spPr>
            <a:xfrm>
              <a:off x="7468537" y="734547"/>
              <a:ext cx="1054742" cy="247511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JOVENTUT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266" name="Gráfico 265" descr="Baile con relleno sólido">
              <a:extLst>
                <a:ext uri="{FF2B5EF4-FFF2-40B4-BE49-F238E27FC236}">
                  <a16:creationId xmlns:a16="http://schemas.microsoft.com/office/drawing/2014/main" id="{AB18E297-321F-E05B-503E-D4D8D35EC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7508474" y="738523"/>
              <a:ext cx="243933" cy="243933"/>
            </a:xfrm>
            <a:prstGeom prst="rect">
              <a:avLst/>
            </a:prstGeom>
          </p:spPr>
        </p:pic>
      </p:grpSp>
      <p:sp>
        <p:nvSpPr>
          <p:cNvPr id="280" name="CuadroTexto 279">
            <a:extLst>
              <a:ext uri="{FF2B5EF4-FFF2-40B4-BE49-F238E27FC236}">
                <a16:creationId xmlns:a16="http://schemas.microsoft.com/office/drawing/2014/main" id="{D202DE5A-B8E7-3D10-4501-90799195799A}"/>
              </a:ext>
            </a:extLst>
          </p:cNvPr>
          <p:cNvSpPr txBox="1"/>
          <p:nvPr/>
        </p:nvSpPr>
        <p:spPr>
          <a:xfrm>
            <a:off x="8271404" y="4235273"/>
            <a:ext cx="1599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BF9000"/>
                </a:solidFill>
                <a:latin typeface="Raleway" pitchFamily="2" charset="77"/>
              </a:rPr>
              <a:t>Nova estratègia digital i portal dinamo.cat</a:t>
            </a:r>
          </a:p>
          <a:p>
            <a:endParaRPr lang="ca-ES" sz="600" b="1" dirty="0">
              <a:solidFill>
                <a:srgbClr val="BF900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BF9000"/>
                </a:solidFill>
                <a:latin typeface="Raleway" pitchFamily="2" charset="77"/>
              </a:rPr>
              <a:t>Assessoria benestar emocional </a:t>
            </a:r>
          </a:p>
          <a:p>
            <a:r>
              <a:rPr lang="ca-ES" sz="600" b="1" dirty="0">
                <a:solidFill>
                  <a:srgbClr val="BF9000"/>
                </a:solidFill>
                <a:latin typeface="Raleway" pitchFamily="2" charset="77"/>
              </a:rPr>
              <a:t>D-OÏDES</a:t>
            </a:r>
          </a:p>
          <a:p>
            <a:endParaRPr lang="ca-ES" sz="600" b="1" dirty="0">
              <a:solidFill>
                <a:srgbClr val="BF900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BF9000"/>
                </a:solidFill>
                <a:latin typeface="Raleway" pitchFamily="2" charset="77"/>
              </a:rPr>
              <a:t>Descentralitzar activitats de l’oficina Jove</a:t>
            </a:r>
          </a:p>
          <a:p>
            <a:endParaRPr lang="ca-ES" sz="600" dirty="0">
              <a:solidFill>
                <a:srgbClr val="BF9000"/>
              </a:solidFill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281" name="Conector recto 280">
            <a:extLst>
              <a:ext uri="{FF2B5EF4-FFF2-40B4-BE49-F238E27FC236}">
                <a16:creationId xmlns:a16="http://schemas.microsoft.com/office/drawing/2014/main" id="{A123D01C-8744-B39C-0512-2BBF78FB4B68}"/>
              </a:ext>
            </a:extLst>
          </p:cNvPr>
          <p:cNvCxnSpPr>
            <a:cxnSpLocks/>
          </p:cNvCxnSpPr>
          <p:nvPr/>
        </p:nvCxnSpPr>
        <p:spPr>
          <a:xfrm flipH="1">
            <a:off x="8238679" y="4108089"/>
            <a:ext cx="2330" cy="935337"/>
          </a:xfrm>
          <a:prstGeom prst="line">
            <a:avLst/>
          </a:prstGeom>
          <a:ln w="12700">
            <a:solidFill>
              <a:srgbClr val="BF9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ector recto 281">
            <a:extLst>
              <a:ext uri="{FF2B5EF4-FFF2-40B4-BE49-F238E27FC236}">
                <a16:creationId xmlns:a16="http://schemas.microsoft.com/office/drawing/2014/main" id="{58FF5338-4D56-C30D-0779-14643E2D5EC2}"/>
              </a:ext>
            </a:extLst>
          </p:cNvPr>
          <p:cNvCxnSpPr>
            <a:cxnSpLocks/>
          </p:cNvCxnSpPr>
          <p:nvPr/>
        </p:nvCxnSpPr>
        <p:spPr>
          <a:xfrm>
            <a:off x="8241009" y="5045295"/>
            <a:ext cx="0" cy="435298"/>
          </a:xfrm>
          <a:prstGeom prst="line">
            <a:avLst/>
          </a:prstGeom>
          <a:ln w="12700">
            <a:solidFill>
              <a:srgbClr val="BF9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CuadroTexto 282">
            <a:extLst>
              <a:ext uri="{FF2B5EF4-FFF2-40B4-BE49-F238E27FC236}">
                <a16:creationId xmlns:a16="http://schemas.microsoft.com/office/drawing/2014/main" id="{95895D00-572C-676D-BB63-FA2E623CB33F}"/>
              </a:ext>
            </a:extLst>
          </p:cNvPr>
          <p:cNvSpPr txBox="1"/>
          <p:nvPr/>
        </p:nvSpPr>
        <p:spPr>
          <a:xfrm>
            <a:off x="8271405" y="5128535"/>
            <a:ext cx="158364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BF9000"/>
                </a:solidFill>
                <a:latin typeface="Raleway" pitchFamily="2" charset="77"/>
              </a:rPr>
              <a:t>Oficina Jove de l’Alt Penedès</a:t>
            </a:r>
          </a:p>
          <a:p>
            <a:endParaRPr lang="ca-ES" sz="600" b="1" dirty="0">
              <a:solidFill>
                <a:srgbClr val="BF9000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BF9000"/>
                </a:solidFill>
                <a:latin typeface="Raleway" pitchFamily="2" charset="77"/>
              </a:rPr>
              <a:t>Oficina de Mobilitat Internacional</a:t>
            </a:r>
            <a:endParaRPr lang="ca-ES" sz="500" b="1" dirty="0">
              <a:solidFill>
                <a:srgbClr val="BF9000"/>
              </a:solidFill>
              <a:latin typeface="Raleway" pitchFamily="2" charset="77"/>
            </a:endParaRPr>
          </a:p>
          <a:p>
            <a:endParaRPr lang="ca-ES" sz="500" b="1" dirty="0">
              <a:latin typeface="Raleway" pitchFamily="2" charset="77"/>
            </a:endParaRPr>
          </a:p>
        </p:txBody>
      </p:sp>
      <p:cxnSp>
        <p:nvCxnSpPr>
          <p:cNvPr id="284" name="Conector recto 283">
            <a:extLst>
              <a:ext uri="{FF2B5EF4-FFF2-40B4-BE49-F238E27FC236}">
                <a16:creationId xmlns:a16="http://schemas.microsoft.com/office/drawing/2014/main" id="{245BE950-ADB2-67AB-F2E9-8897CA327BAC}"/>
              </a:ext>
            </a:extLst>
          </p:cNvPr>
          <p:cNvCxnSpPr>
            <a:cxnSpLocks/>
          </p:cNvCxnSpPr>
          <p:nvPr/>
        </p:nvCxnSpPr>
        <p:spPr>
          <a:xfrm>
            <a:off x="8241008" y="5475492"/>
            <a:ext cx="0" cy="318691"/>
          </a:xfrm>
          <a:prstGeom prst="line">
            <a:avLst/>
          </a:prstGeom>
          <a:ln w="12700">
            <a:solidFill>
              <a:srgbClr val="BF9000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5" name="CuadroTexto 284">
            <a:extLst>
              <a:ext uri="{FF2B5EF4-FFF2-40B4-BE49-F238E27FC236}">
                <a16:creationId xmlns:a16="http://schemas.microsoft.com/office/drawing/2014/main" id="{28832600-0761-F71D-4F4F-ED0F59725DA8}"/>
              </a:ext>
            </a:extLst>
          </p:cNvPr>
          <p:cNvSpPr txBox="1"/>
          <p:nvPr/>
        </p:nvSpPr>
        <p:spPr>
          <a:xfrm>
            <a:off x="8271404" y="5536039"/>
            <a:ext cx="1583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BF9000"/>
                </a:solidFill>
                <a:latin typeface="Raleway" pitchFamily="2" charset="77"/>
              </a:rPr>
              <a:t>Convenis de joventut</a:t>
            </a:r>
          </a:p>
          <a:p>
            <a:r>
              <a:rPr lang="ca-ES" sz="500" b="1" dirty="0">
                <a:latin typeface="Raleway" pitchFamily="2" charset="77"/>
              </a:rPr>
              <a:t>amb els ajuntaments</a:t>
            </a:r>
            <a:endParaRPr lang="ca-ES" sz="400" dirty="0">
              <a:latin typeface="Raleway" pitchFamily="2" charset="77"/>
            </a:endParaRPr>
          </a:p>
        </p:txBody>
      </p:sp>
      <p:sp>
        <p:nvSpPr>
          <p:cNvPr id="286" name="Estrella de 5 puntas 285">
            <a:extLst>
              <a:ext uri="{FF2B5EF4-FFF2-40B4-BE49-F238E27FC236}">
                <a16:creationId xmlns:a16="http://schemas.microsoft.com/office/drawing/2014/main" id="{8497DBCD-C823-26EF-448B-20C4F2FEEC95}"/>
              </a:ext>
            </a:extLst>
          </p:cNvPr>
          <p:cNvSpPr/>
          <p:nvPr/>
        </p:nvSpPr>
        <p:spPr>
          <a:xfrm>
            <a:off x="8173038" y="4257757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1" name="CuadroTexto 290">
            <a:extLst>
              <a:ext uri="{FF2B5EF4-FFF2-40B4-BE49-F238E27FC236}">
                <a16:creationId xmlns:a16="http://schemas.microsoft.com/office/drawing/2014/main" id="{AE8BD19A-9B57-DE9C-81D4-1A157D5DBD56}"/>
              </a:ext>
            </a:extLst>
          </p:cNvPr>
          <p:cNvSpPr txBox="1"/>
          <p:nvPr/>
        </p:nvSpPr>
        <p:spPr>
          <a:xfrm rot="16200000">
            <a:off x="7701726" y="4517486"/>
            <a:ext cx="7425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BF9000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rgbClr val="BF9000"/>
                </a:solidFill>
                <a:latin typeface="Raleway Medium" pitchFamily="2" charset="77"/>
              </a:rPr>
              <a:t>ESTRATÈGIQUES</a:t>
            </a:r>
          </a:p>
        </p:txBody>
      </p:sp>
      <p:sp>
        <p:nvSpPr>
          <p:cNvPr id="292" name="CuadroTexto 291">
            <a:extLst>
              <a:ext uri="{FF2B5EF4-FFF2-40B4-BE49-F238E27FC236}">
                <a16:creationId xmlns:a16="http://schemas.microsoft.com/office/drawing/2014/main" id="{8B447402-8CE4-5AAB-8A68-C0490368594A}"/>
              </a:ext>
            </a:extLst>
          </p:cNvPr>
          <p:cNvSpPr txBox="1"/>
          <p:nvPr/>
        </p:nvSpPr>
        <p:spPr>
          <a:xfrm rot="16200000">
            <a:off x="7666033" y="5033653"/>
            <a:ext cx="8139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BF9000"/>
                </a:solidFill>
                <a:latin typeface="Raleway Medium" pitchFamily="2" charset="77"/>
              </a:rPr>
              <a:t>ASSESSORAMENT </a:t>
            </a:r>
          </a:p>
          <a:p>
            <a:pPr algn="ctr"/>
            <a:r>
              <a:rPr lang="es-ES" sz="400" b="1" dirty="0">
                <a:solidFill>
                  <a:srgbClr val="BF9000"/>
                </a:solidFill>
                <a:latin typeface="Raleway Medium" pitchFamily="2" charset="77"/>
              </a:rPr>
              <a:t>I ATENCIÓ</a:t>
            </a:r>
          </a:p>
        </p:txBody>
      </p:sp>
      <p:sp>
        <p:nvSpPr>
          <p:cNvPr id="293" name="CuadroTexto 292">
            <a:extLst>
              <a:ext uri="{FF2B5EF4-FFF2-40B4-BE49-F238E27FC236}">
                <a16:creationId xmlns:a16="http://schemas.microsoft.com/office/drawing/2014/main" id="{AC5B3A17-CBB3-9012-DD59-F1E13459EC9E}"/>
              </a:ext>
            </a:extLst>
          </p:cNvPr>
          <p:cNvSpPr txBox="1"/>
          <p:nvPr/>
        </p:nvSpPr>
        <p:spPr>
          <a:xfrm rot="16200000">
            <a:off x="7666031" y="5546337"/>
            <a:ext cx="8139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BF9000"/>
                </a:solidFill>
                <a:latin typeface="Raleway Medium" pitchFamily="2" charset="77"/>
              </a:rPr>
              <a:t>SUPORT </a:t>
            </a:r>
          </a:p>
          <a:p>
            <a:pPr algn="ctr"/>
            <a:r>
              <a:rPr lang="es-ES" sz="400" b="1" dirty="0">
                <a:solidFill>
                  <a:srgbClr val="BF9000"/>
                </a:solidFill>
                <a:latin typeface="Raleway Medium" pitchFamily="2" charset="77"/>
              </a:rPr>
              <a:t> AJUNTAMENTS</a:t>
            </a:r>
          </a:p>
        </p:txBody>
      </p:sp>
      <p:sp>
        <p:nvSpPr>
          <p:cNvPr id="298" name="CuadroTexto 297">
            <a:extLst>
              <a:ext uri="{FF2B5EF4-FFF2-40B4-BE49-F238E27FC236}">
                <a16:creationId xmlns:a16="http://schemas.microsoft.com/office/drawing/2014/main" id="{307D18CE-346B-E889-ADE1-1F1D8798F16E}"/>
              </a:ext>
            </a:extLst>
          </p:cNvPr>
          <p:cNvSpPr txBox="1"/>
          <p:nvPr/>
        </p:nvSpPr>
        <p:spPr>
          <a:xfrm>
            <a:off x="9900633" y="4844349"/>
            <a:ext cx="196774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Posicionament i iniciatives de comarca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a-ES" sz="600" b="1" dirty="0">
              <a:solidFill>
                <a:schemeClr val="tx1">
                  <a:lumMod val="50000"/>
                  <a:lumOff val="50000"/>
                </a:schemeClr>
              </a:solidFill>
              <a:latin typeface="Raleway" pitchFamily="2" charset="7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Comunicació institucional i d’iniciatives executives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a-ES" sz="600" b="1" dirty="0">
              <a:solidFill>
                <a:schemeClr val="tx1">
                  <a:lumMod val="50000"/>
                  <a:lumOff val="50000"/>
                </a:schemeClr>
              </a:solidFill>
              <a:latin typeface="Raleway" pitchFamily="2" charset="7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a-ES" sz="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Mesa entre els diferents consells comarcals de la Vegueria Penedès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a-ES" sz="600" b="1" dirty="0">
              <a:solidFill>
                <a:schemeClr val="tx1">
                  <a:lumMod val="50000"/>
                  <a:lumOff val="50000"/>
                </a:schemeClr>
              </a:solidFill>
              <a:latin typeface="Raleway" pitchFamily="2" charset="7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a-ES" sz="400" dirty="0">
              <a:latin typeface="Raleway" pitchFamily="2" charset="77"/>
            </a:endParaRPr>
          </a:p>
        </p:txBody>
      </p:sp>
      <p:sp>
        <p:nvSpPr>
          <p:cNvPr id="302" name="CuadroTexto 301">
            <a:extLst>
              <a:ext uri="{FF2B5EF4-FFF2-40B4-BE49-F238E27FC236}">
                <a16:creationId xmlns:a16="http://schemas.microsoft.com/office/drawing/2014/main" id="{FF72F7E8-B107-A5C3-EEA1-AD6D4C2B77C7}"/>
              </a:ext>
            </a:extLst>
          </p:cNvPr>
          <p:cNvSpPr txBox="1"/>
          <p:nvPr/>
        </p:nvSpPr>
        <p:spPr>
          <a:xfrm>
            <a:off x="10230333" y="3760024"/>
            <a:ext cx="159926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946D92"/>
                </a:solidFill>
                <a:latin typeface="Raleway" pitchFamily="2" charset="77"/>
              </a:rPr>
              <a:t>MostrActiva: Trobada anual</a:t>
            </a:r>
          </a:p>
          <a:p>
            <a:endParaRPr lang="ca-ES" sz="600" b="1" dirty="0">
              <a:solidFill>
                <a:srgbClr val="946D92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946D92"/>
                </a:solidFill>
                <a:latin typeface="Raleway" pitchFamily="2" charset="77"/>
              </a:rPr>
              <a:t>Cicle de caminades</a:t>
            </a:r>
          </a:p>
          <a:p>
            <a:endParaRPr lang="ca-ES" sz="500" b="1" dirty="0">
              <a:solidFill>
                <a:srgbClr val="946D92"/>
              </a:solidFill>
              <a:latin typeface="Raleway" pitchFamily="2" charset="77"/>
            </a:endParaRPr>
          </a:p>
          <a:p>
            <a:r>
              <a:rPr lang="ca-ES" sz="600" b="1" dirty="0">
                <a:solidFill>
                  <a:srgbClr val="946D92"/>
                </a:solidFill>
                <a:latin typeface="Raleway" pitchFamily="2" charset="77"/>
              </a:rPr>
              <a:t>Consell de la Gent Gran</a:t>
            </a:r>
          </a:p>
        </p:txBody>
      </p:sp>
      <p:cxnSp>
        <p:nvCxnSpPr>
          <p:cNvPr id="303" name="Conector recto 302">
            <a:extLst>
              <a:ext uri="{FF2B5EF4-FFF2-40B4-BE49-F238E27FC236}">
                <a16:creationId xmlns:a16="http://schemas.microsoft.com/office/drawing/2014/main" id="{5C7C9AAF-F209-768C-EA03-3DFA6FAA002B}"/>
              </a:ext>
            </a:extLst>
          </p:cNvPr>
          <p:cNvCxnSpPr>
            <a:cxnSpLocks/>
          </p:cNvCxnSpPr>
          <p:nvPr/>
        </p:nvCxnSpPr>
        <p:spPr>
          <a:xfrm>
            <a:off x="10199938" y="3632840"/>
            <a:ext cx="0" cy="665793"/>
          </a:xfrm>
          <a:prstGeom prst="line">
            <a:avLst/>
          </a:prstGeom>
          <a:ln w="12700">
            <a:solidFill>
              <a:srgbClr val="946D9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Conector recto 305">
            <a:extLst>
              <a:ext uri="{FF2B5EF4-FFF2-40B4-BE49-F238E27FC236}">
                <a16:creationId xmlns:a16="http://schemas.microsoft.com/office/drawing/2014/main" id="{8CA1E3F6-40AE-9ECE-D406-906858281894}"/>
              </a:ext>
            </a:extLst>
          </p:cNvPr>
          <p:cNvCxnSpPr>
            <a:cxnSpLocks/>
          </p:cNvCxnSpPr>
          <p:nvPr/>
        </p:nvCxnSpPr>
        <p:spPr>
          <a:xfrm>
            <a:off x="10199937" y="4302491"/>
            <a:ext cx="0" cy="318691"/>
          </a:xfrm>
          <a:prstGeom prst="line">
            <a:avLst/>
          </a:prstGeom>
          <a:ln w="12700">
            <a:solidFill>
              <a:srgbClr val="946D9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" name="CuadroTexto 306">
            <a:extLst>
              <a:ext uri="{FF2B5EF4-FFF2-40B4-BE49-F238E27FC236}">
                <a16:creationId xmlns:a16="http://schemas.microsoft.com/office/drawing/2014/main" id="{6747BC7F-EDE7-F6EF-5AE8-A05D1921235F}"/>
              </a:ext>
            </a:extLst>
          </p:cNvPr>
          <p:cNvSpPr txBox="1"/>
          <p:nvPr/>
        </p:nvSpPr>
        <p:spPr>
          <a:xfrm>
            <a:off x="10230333" y="4305888"/>
            <a:ext cx="158364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" b="1" dirty="0">
                <a:solidFill>
                  <a:srgbClr val="946D92"/>
                </a:solidFill>
                <a:latin typeface="Raleway" pitchFamily="2" charset="77"/>
              </a:rPr>
              <a:t>Convenis per a la dinamització de la gent gran</a:t>
            </a:r>
          </a:p>
          <a:p>
            <a:r>
              <a:rPr lang="ca-ES" sz="500" b="1" dirty="0">
                <a:latin typeface="Raleway" pitchFamily="2" charset="77"/>
              </a:rPr>
              <a:t>amb els ajuntaments</a:t>
            </a:r>
            <a:endParaRPr lang="ca-ES" sz="400" dirty="0">
              <a:latin typeface="Raleway" pitchFamily="2" charset="77"/>
            </a:endParaRPr>
          </a:p>
        </p:txBody>
      </p:sp>
      <p:sp>
        <p:nvSpPr>
          <p:cNvPr id="309" name="CuadroTexto 308">
            <a:extLst>
              <a:ext uri="{FF2B5EF4-FFF2-40B4-BE49-F238E27FC236}">
                <a16:creationId xmlns:a16="http://schemas.microsoft.com/office/drawing/2014/main" id="{991724DC-6518-D256-4D1B-CBDD2D8C1E18}"/>
              </a:ext>
            </a:extLst>
          </p:cNvPr>
          <p:cNvSpPr txBox="1"/>
          <p:nvPr/>
        </p:nvSpPr>
        <p:spPr>
          <a:xfrm rot="16200000">
            <a:off x="9660655" y="3859357"/>
            <a:ext cx="7425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946D92"/>
                </a:solidFill>
                <a:latin typeface="Raleway Medium" pitchFamily="2" charset="77"/>
              </a:rPr>
              <a:t>INICIATIVES </a:t>
            </a:r>
          </a:p>
          <a:p>
            <a:pPr algn="ctr"/>
            <a:r>
              <a:rPr lang="es-ES" sz="400" b="1" dirty="0">
                <a:solidFill>
                  <a:srgbClr val="946D92"/>
                </a:solidFill>
                <a:latin typeface="Raleway Medium" pitchFamily="2" charset="77"/>
              </a:rPr>
              <a:t>ESTRATÈGIQUES</a:t>
            </a:r>
          </a:p>
        </p:txBody>
      </p:sp>
      <p:grpSp>
        <p:nvGrpSpPr>
          <p:cNvPr id="311" name="Grupo 310">
            <a:extLst>
              <a:ext uri="{FF2B5EF4-FFF2-40B4-BE49-F238E27FC236}">
                <a16:creationId xmlns:a16="http://schemas.microsoft.com/office/drawing/2014/main" id="{284C0749-1D3C-A1D6-2CD2-DD121981802D}"/>
              </a:ext>
            </a:extLst>
          </p:cNvPr>
          <p:cNvGrpSpPr/>
          <p:nvPr/>
        </p:nvGrpSpPr>
        <p:grpSpPr>
          <a:xfrm>
            <a:off x="10120649" y="3255537"/>
            <a:ext cx="1708944" cy="426655"/>
            <a:chOff x="8714305" y="734547"/>
            <a:chExt cx="1054743" cy="247511"/>
          </a:xfrm>
        </p:grpSpPr>
        <p:sp>
          <p:nvSpPr>
            <p:cNvPr id="312" name="Rectángulo redondeado 311">
              <a:extLst>
                <a:ext uri="{FF2B5EF4-FFF2-40B4-BE49-F238E27FC236}">
                  <a16:creationId xmlns:a16="http://schemas.microsoft.com/office/drawing/2014/main" id="{14E9B71A-131C-EF64-BBCB-892232BFAB7F}"/>
                </a:ext>
              </a:extLst>
            </p:cNvPr>
            <p:cNvSpPr/>
            <p:nvPr/>
          </p:nvSpPr>
          <p:spPr>
            <a:xfrm>
              <a:off x="8714305" y="734547"/>
              <a:ext cx="1054743" cy="247511"/>
            </a:xfrm>
            <a:prstGeom prst="roundRect">
              <a:avLst/>
            </a:prstGeom>
            <a:solidFill>
              <a:srgbClr val="946D9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1950"/>
              <a:r>
                <a:rPr lang="ca-ES" sz="800" b="1" dirty="0">
                  <a:solidFill>
                    <a:schemeClr val="bg1"/>
                  </a:solidFill>
                  <a:latin typeface="Raleway" pitchFamily="2" charset="77"/>
                </a:rPr>
                <a:t>GENT GRAN</a:t>
              </a:r>
              <a:endParaRPr lang="ca-ES" dirty="0">
                <a:solidFill>
                  <a:schemeClr val="bg1"/>
                </a:solidFill>
              </a:endParaRPr>
            </a:p>
          </p:txBody>
        </p:sp>
        <p:pic>
          <p:nvPicPr>
            <p:cNvPr id="313" name="Gráfico 312" descr="Mujer con bastón con relleno sólido">
              <a:extLst>
                <a:ext uri="{FF2B5EF4-FFF2-40B4-BE49-F238E27FC236}">
                  <a16:creationId xmlns:a16="http://schemas.microsoft.com/office/drawing/2014/main" id="{D169FF32-74BF-F075-6D22-0329491D2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8777766" y="744927"/>
              <a:ext cx="202528" cy="202528"/>
            </a:xfrm>
            <a:prstGeom prst="rect">
              <a:avLst/>
            </a:prstGeom>
          </p:spPr>
        </p:pic>
      </p:grpSp>
      <p:sp>
        <p:nvSpPr>
          <p:cNvPr id="315" name="CuadroTexto 314">
            <a:extLst>
              <a:ext uri="{FF2B5EF4-FFF2-40B4-BE49-F238E27FC236}">
                <a16:creationId xmlns:a16="http://schemas.microsoft.com/office/drawing/2014/main" id="{40132714-2DD7-C115-1C11-4EC8E4E31D29}"/>
              </a:ext>
            </a:extLst>
          </p:cNvPr>
          <p:cNvSpPr txBox="1"/>
          <p:nvPr/>
        </p:nvSpPr>
        <p:spPr>
          <a:xfrm rot="16200000">
            <a:off x="9633413" y="4361288"/>
            <a:ext cx="8139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" b="1" dirty="0">
                <a:solidFill>
                  <a:srgbClr val="946D92"/>
                </a:solidFill>
                <a:latin typeface="Raleway Medium" pitchFamily="2" charset="77"/>
              </a:rPr>
              <a:t>SUPORT </a:t>
            </a:r>
          </a:p>
          <a:p>
            <a:pPr algn="ctr"/>
            <a:r>
              <a:rPr lang="es-ES" sz="400" b="1" dirty="0">
                <a:solidFill>
                  <a:srgbClr val="946D92"/>
                </a:solidFill>
                <a:latin typeface="Raleway Medium" pitchFamily="2" charset="77"/>
              </a:rPr>
              <a:t> AJUNTAMENTS</a:t>
            </a:r>
          </a:p>
        </p:txBody>
      </p:sp>
      <p:sp>
        <p:nvSpPr>
          <p:cNvPr id="2" name="Estrella de 5 puntas 1">
            <a:extLst>
              <a:ext uri="{FF2B5EF4-FFF2-40B4-BE49-F238E27FC236}">
                <a16:creationId xmlns:a16="http://schemas.microsoft.com/office/drawing/2014/main" id="{FD2A8862-ED38-E687-2B76-7A240A33E00E}"/>
              </a:ext>
            </a:extLst>
          </p:cNvPr>
          <p:cNvSpPr/>
          <p:nvPr/>
        </p:nvSpPr>
        <p:spPr>
          <a:xfrm>
            <a:off x="10157139" y="2822026"/>
            <a:ext cx="131707" cy="136962"/>
          </a:xfrm>
          <a:prstGeom prst="star5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909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4F773AA-8BF8-5F0A-5B3A-FEDD84113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50" y="372109"/>
            <a:ext cx="3325510" cy="158098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5B49334-8EBD-412F-73DF-23A12ECFE80C}"/>
              </a:ext>
            </a:extLst>
          </p:cNvPr>
          <p:cNvSpPr txBox="1"/>
          <p:nvPr/>
        </p:nvSpPr>
        <p:spPr>
          <a:xfrm>
            <a:off x="387460" y="1922748"/>
            <a:ext cx="3075689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1500" b="1" dirty="0">
                <a:latin typeface="Raleway Black" pitchFamily="2" charset="77"/>
              </a:rPr>
              <a:t>10</a:t>
            </a:r>
            <a:r>
              <a:rPr lang="ca-ES" sz="4000" b="1" dirty="0">
                <a:latin typeface="Raleway Black" pitchFamily="2" charset="77"/>
              </a:rPr>
              <a:t> </a:t>
            </a:r>
            <a:r>
              <a:rPr lang="ca-ES" sz="3200" b="1" dirty="0">
                <a:latin typeface="Raleway Black" pitchFamily="2" charset="77"/>
              </a:rPr>
              <a:t>OBJECTIUS ESTRATÈGICS</a:t>
            </a:r>
            <a:endParaRPr lang="ca-ES" sz="4000" b="1" dirty="0">
              <a:latin typeface="Raleway Black" pitchFamily="2" charset="77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A2B3D0-8908-BFD6-DDBA-493A2B044A8C}"/>
              </a:ext>
            </a:extLst>
          </p:cNvPr>
          <p:cNvSpPr txBox="1"/>
          <p:nvPr/>
        </p:nvSpPr>
        <p:spPr>
          <a:xfrm>
            <a:off x="4110362" y="372110"/>
            <a:ext cx="386326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>
                <a:solidFill>
                  <a:srgbClr val="92D050"/>
                </a:solidFill>
                <a:latin typeface="Raleway" pitchFamily="2" charset="77"/>
              </a:rPr>
              <a:t>1. </a:t>
            </a:r>
            <a:r>
              <a:rPr lang="ca-ES" sz="1400" dirty="0">
                <a:latin typeface="Raleway" pitchFamily="2" charset="77"/>
              </a:rPr>
              <a:t>Potenciar la</a:t>
            </a:r>
            <a:r>
              <a:rPr lang="ca-ES" sz="1400" dirty="0">
                <a:solidFill>
                  <a:srgbClr val="A6CE39"/>
                </a:solidFill>
                <a:latin typeface="Raleway" pitchFamily="2" charset="77"/>
              </a:rPr>
              <a:t> </a:t>
            </a:r>
            <a:r>
              <a:rPr lang="ca-ES" sz="1400" b="1" dirty="0">
                <a:solidFill>
                  <a:srgbClr val="A6CE39"/>
                </a:solidFill>
                <a:latin typeface="Raleway" pitchFamily="2" charset="77"/>
              </a:rPr>
              <a:t>transició energètica i el medi ambient</a:t>
            </a:r>
          </a:p>
          <a:p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eCoadapt50 · PLATER · Comunitat energètiques · PAESC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· OTAC · OCTE · Camí del Riu · Pantà del Foix</a:t>
            </a:r>
          </a:p>
          <a:p>
            <a:endParaRPr lang="ca-ES" sz="1400" b="1" dirty="0">
              <a:latin typeface="Raleway" pitchFamily="2" charset="77"/>
            </a:endParaRPr>
          </a:p>
          <a:p>
            <a:r>
              <a:rPr lang="ca-ES" sz="1400" b="1" dirty="0">
                <a:solidFill>
                  <a:schemeClr val="accent2"/>
                </a:solidFill>
                <a:latin typeface="Raleway" pitchFamily="2" charset="77"/>
              </a:rPr>
              <a:t>2. </a:t>
            </a:r>
            <a:r>
              <a:rPr lang="ca-ES" sz="1400" dirty="0">
                <a:latin typeface="Raleway" pitchFamily="2" charset="77"/>
              </a:rPr>
              <a:t>Ser un agent clau per a la </a:t>
            </a:r>
            <a:r>
              <a:rPr lang="ca-ES" sz="1400" b="1" dirty="0">
                <a:solidFill>
                  <a:srgbClr val="F37021"/>
                </a:solidFill>
                <a:latin typeface="Raleway" pitchFamily="2" charset="77"/>
              </a:rPr>
              <a:t>política territorial i la mobilitat </a:t>
            </a:r>
          </a:p>
          <a:p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Penedès Ciclable ·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Impuls del debat del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Pla Territorial Parcial del Penedès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· Demanda de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debat sectorial sobre la mobilitat a la comarca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donant veu als petits municipis · Impuls de l’àrea servei de taxi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·  Informes tècnics sobre projectes i plans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impulsats per particulars/inversors i altres administracions</a:t>
            </a:r>
            <a:endParaRPr lang="ca-ES" sz="800" b="1" dirty="0">
              <a:solidFill>
                <a:schemeClr val="tx1">
                  <a:lumMod val="50000"/>
                  <a:lumOff val="50000"/>
                </a:schemeClr>
              </a:solidFill>
              <a:latin typeface="Raleway" pitchFamily="2" charset="77"/>
            </a:endParaRPr>
          </a:p>
          <a:p>
            <a:endParaRPr lang="ca-ES" sz="1000" dirty="0">
              <a:latin typeface="Raleway" pitchFamily="2" charset="77"/>
            </a:endParaRPr>
          </a:p>
          <a:p>
            <a:r>
              <a:rPr lang="ca-ES" sz="1400" b="1" dirty="0">
                <a:solidFill>
                  <a:srgbClr val="00B0F0"/>
                </a:solidFill>
                <a:latin typeface="Raleway" pitchFamily="2" charset="77"/>
              </a:rPr>
              <a:t>3. </a:t>
            </a:r>
            <a:r>
              <a:rPr lang="ca-ES" sz="1400" dirty="0">
                <a:latin typeface="Raleway" pitchFamily="2" charset="77"/>
              </a:rPr>
              <a:t>Donar suport i fer xarxa amb els </a:t>
            </a:r>
            <a:r>
              <a:rPr lang="ca-ES" sz="1400" b="1" dirty="0">
                <a:solidFill>
                  <a:srgbClr val="00B0F0"/>
                </a:solidFill>
                <a:latin typeface="Raleway" pitchFamily="2" charset="77"/>
              </a:rPr>
              <a:t>ajuntaments</a:t>
            </a:r>
          </a:p>
          <a:p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Xarxa comarcal d’enginyers i arquitectes · Formació en igualtat · Serveis Socials ·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Fòrum Polític Educació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·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Programa Treball i formació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· Formació en innovació i sostenibilitat empresarial · Convenis joventut · Dinamització gent gran ·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Borsa de Treball administratius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· Convenis consum ·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Consell d’alcaldies · Catàleg de serveis als Ajuntaments</a:t>
            </a:r>
          </a:p>
          <a:p>
            <a:endParaRPr lang="ca-ES" sz="1000" dirty="0">
              <a:latin typeface="Raleway" pitchFamily="2" charset="77"/>
            </a:endParaRPr>
          </a:p>
          <a:p>
            <a:r>
              <a:rPr lang="ca-ES" sz="1400" b="1" dirty="0">
                <a:solidFill>
                  <a:srgbClr val="DB00FF"/>
                </a:solidFill>
                <a:latin typeface="Raleway" pitchFamily="2" charset="77"/>
              </a:rPr>
              <a:t>4. </a:t>
            </a:r>
            <a:r>
              <a:rPr lang="ca-ES" sz="1400" dirty="0">
                <a:latin typeface="Raleway" pitchFamily="2" charset="77"/>
              </a:rPr>
              <a:t>Contribuir a articular l’</a:t>
            </a:r>
            <a:r>
              <a:rPr lang="ca-ES" sz="1400" b="1" dirty="0">
                <a:solidFill>
                  <a:srgbClr val="DB00FF"/>
                </a:solidFill>
                <a:latin typeface="Raleway" pitchFamily="2" charset="77"/>
              </a:rPr>
              <a:t>escut social, la igualtat i l’habitatge</a:t>
            </a:r>
          </a:p>
          <a:p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Nova seu de serveis socials (Casa Jané) · Projecte NextGeneration d’envelliment actiu · PLACI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· Ajuts persones amb mobilitat reduïda · Infància i Adolescència · Servei d’Atenció Domiciliària · Primera acollida · Mediació comunitària · Seguiment i orientació a joves vulnerables · Parlem-ne · Targetes alimentació · Salut pública · SAFAD · Pla comarcal drogues · SIAD · SAI · </a:t>
            </a:r>
            <a:r>
              <a:rPr lang="es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Registre de contractes de </a:t>
            </a:r>
            <a:r>
              <a:rPr lang="es-ES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lloguer</a:t>
            </a:r>
            <a:r>
              <a:rPr lang="es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· Dia Mundial de </a:t>
            </a:r>
            <a:r>
              <a:rPr lang="es-ES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l’Habitatge</a:t>
            </a:r>
            <a:r>
              <a:rPr lang="es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·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Canvi de model d’acolliment temporal i urgent </a:t>
            </a:r>
            <a:r>
              <a:rPr lang="es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·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Fira de l’habitatge i la rehabilitació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·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Assessorament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, i</a:t>
            </a:r>
            <a:r>
              <a:rPr lang="ca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ntermediació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,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mediació 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i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divulgació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en habitatge · Servei públic de 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la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borsa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de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lloguer 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·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Habitatge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d’acolliment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urgent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temporal ·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Gestió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de les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subvencions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de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lloguer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d’habitatges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externes </a:t>
            </a:r>
            <a:endParaRPr lang="ca-ES" sz="800" dirty="0">
              <a:solidFill>
                <a:schemeClr val="tx1">
                  <a:lumMod val="50000"/>
                  <a:lumOff val="50000"/>
                </a:schemeClr>
              </a:solidFill>
              <a:latin typeface="Raleway" pitchFamily="2" charset="77"/>
            </a:endParaRPr>
          </a:p>
          <a:p>
            <a:endParaRPr lang="ca-ES" sz="800" dirty="0">
              <a:solidFill>
                <a:schemeClr val="tx1">
                  <a:lumMod val="50000"/>
                  <a:lumOff val="50000"/>
                </a:schemeClr>
              </a:solidFill>
              <a:latin typeface="Raleway" pitchFamily="2" charset="77"/>
            </a:endParaRPr>
          </a:p>
          <a:p>
            <a:r>
              <a:rPr lang="ca-ES" sz="1400" b="1" dirty="0">
                <a:solidFill>
                  <a:srgbClr val="A6CE39"/>
                </a:solidFill>
                <a:latin typeface="Raleway" pitchFamily="2" charset="77"/>
              </a:rPr>
              <a:t>5. </a:t>
            </a:r>
            <a:r>
              <a:rPr lang="ca-ES" sz="1400" dirty="0">
                <a:latin typeface="Raleway" pitchFamily="2" charset="77"/>
              </a:rPr>
              <a:t>Gestionar els </a:t>
            </a:r>
            <a:r>
              <a:rPr lang="ca-ES" sz="1400" b="1" dirty="0">
                <a:solidFill>
                  <a:srgbClr val="A6CE39"/>
                </a:solidFill>
                <a:latin typeface="Raleway" pitchFamily="2" charset="77"/>
              </a:rPr>
              <a:t>ajuts de menjador, el transport escolar</a:t>
            </a:r>
            <a:r>
              <a:rPr lang="ca-ES" sz="1400" dirty="0">
                <a:solidFill>
                  <a:srgbClr val="A6CE39"/>
                </a:solidFill>
                <a:latin typeface="Raleway" pitchFamily="2" charset="77"/>
              </a:rPr>
              <a:t> i l’</a:t>
            </a:r>
            <a:r>
              <a:rPr lang="ca-ES" sz="1400" b="1" dirty="0">
                <a:solidFill>
                  <a:srgbClr val="A6CE39"/>
                </a:solidFill>
                <a:latin typeface="Raleway" pitchFamily="2" charset="77"/>
              </a:rPr>
              <a:t> Escola de Música de l’Alt Penedès (EMAP)</a:t>
            </a:r>
          </a:p>
          <a:p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Treballar per una seu de l’EMAP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· Projecte musical de l’EMAP de comarca ·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Consolidar projectes comunitaris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·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Premi Comarcal de treballs de recerca de Batxillerat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· Ajuts individuals de menjador i transport · Reforçar la convocatòria de subvencions per a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projectes lúdic-educatius </a:t>
            </a:r>
            <a:endParaRPr lang="ca-ES" sz="1000" b="1" dirty="0">
              <a:latin typeface="Raleway" pitchFamily="2" charset="77"/>
            </a:endParaRPr>
          </a:p>
          <a:p>
            <a:endParaRPr lang="ca-ES" sz="1000" dirty="0">
              <a:latin typeface="Raleway" pitchFamily="2" charset="77"/>
            </a:endParaRPr>
          </a:p>
          <a:p>
            <a:endParaRPr lang="ca-ES" sz="1000" dirty="0">
              <a:latin typeface="Raleway" pitchFamily="2" charset="77"/>
            </a:endParaRPr>
          </a:p>
          <a:p>
            <a:endParaRPr lang="ca-ES" sz="1000" dirty="0">
              <a:latin typeface="Raleway" pitchFamily="2" charset="77"/>
            </a:endParaRPr>
          </a:p>
          <a:p>
            <a:endParaRPr lang="ca-ES" sz="1400" dirty="0">
              <a:latin typeface="Raleway" pitchFamily="2" charset="77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DDD6279-5FE3-F2A4-1389-EC5F8C682D61}"/>
              </a:ext>
            </a:extLst>
          </p:cNvPr>
          <p:cNvSpPr txBox="1"/>
          <p:nvPr/>
        </p:nvSpPr>
        <p:spPr>
          <a:xfrm>
            <a:off x="8211105" y="372109"/>
            <a:ext cx="3497801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>
                <a:solidFill>
                  <a:srgbClr val="55B4E6"/>
                </a:solidFill>
                <a:latin typeface="Raleway" pitchFamily="2" charset="77"/>
              </a:rPr>
              <a:t>6. </a:t>
            </a:r>
            <a:r>
              <a:rPr lang="ca-ES" sz="1400" dirty="0">
                <a:latin typeface="Raleway" pitchFamily="2" charset="77"/>
              </a:rPr>
              <a:t>Articular la </a:t>
            </a:r>
            <a:r>
              <a:rPr lang="ca-ES" sz="1400" b="1" dirty="0">
                <a:solidFill>
                  <a:srgbClr val="55B4E6"/>
                </a:solidFill>
                <a:latin typeface="Raleway" pitchFamily="2" charset="77"/>
              </a:rPr>
              <a:t>promoció econòmica, l’ocupació i el turisme de l’Alt Penedès</a:t>
            </a:r>
          </a:p>
          <a:p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Viver de cellers · Festival Ressons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· </a:t>
            </a:r>
            <a:r>
              <a:rPr lang="ca-ES" sz="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Smart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PAE · Sostenibilitat (Penedès circular) · 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Fira d’oficis  ·  Transició energètica a les empreses  ·  Polígons- </a:t>
            </a:r>
            <a:r>
              <a:rPr lang="ca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Invest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Penedès  ·  Emprenedoria (Xarxa Emprèn Cat) ·  ODEP (Oficina de Desenvolupament econòmic del Penedès) ·  Suport a l’ocupació juvenil  ·  Programa 30+ ·  Servei Local d’Ocupació (Xaloc) ·  OTL (oficina tècnica laboral) ·  Xarxa Productes de la Terra  ·  Promoció del comerç de proximitat  ·  Programes d’atracció i retenció d’inversions  ·  Suport al cooperativisme i l’economia social</a:t>
            </a:r>
          </a:p>
          <a:p>
            <a:endParaRPr lang="ca-ES" sz="800" dirty="0">
              <a:solidFill>
                <a:schemeClr val="tx1">
                  <a:lumMod val="50000"/>
                  <a:lumOff val="50000"/>
                </a:schemeClr>
              </a:solidFill>
              <a:latin typeface="Raleway" pitchFamily="2" charset="77"/>
            </a:endParaRPr>
          </a:p>
          <a:p>
            <a:r>
              <a:rPr lang="ca-ES" sz="1400" b="1" dirty="0">
                <a:solidFill>
                  <a:srgbClr val="DB00FF"/>
                </a:solidFill>
                <a:latin typeface="Raleway" pitchFamily="2" charset="77"/>
              </a:rPr>
              <a:t>7. Fer més eficient l’administració </a:t>
            </a:r>
            <a:r>
              <a:rPr lang="ca-ES" sz="1400" dirty="0">
                <a:latin typeface="Raleway" pitchFamily="2" charset="77"/>
              </a:rPr>
              <a:t>del Consell Comarcal</a:t>
            </a:r>
            <a:endParaRPr lang="ca-ES" sz="1400" b="1" dirty="0">
              <a:latin typeface="Raleway" pitchFamily="2" charset="77"/>
            </a:endParaRPr>
          </a:p>
          <a:p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Optimització i simplificació de tràmits ·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Transparència i dades públiques · Millores en transformació digital del Consell · Modernització i simplificació de l’OAC</a:t>
            </a:r>
          </a:p>
          <a:p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</a:t>
            </a:r>
            <a:endParaRPr lang="ca-ES" sz="800" dirty="0">
              <a:latin typeface="Raleway" pitchFamily="2" charset="77"/>
            </a:endParaRPr>
          </a:p>
          <a:p>
            <a:r>
              <a:rPr lang="ca-ES" sz="1400" b="1" dirty="0">
                <a:solidFill>
                  <a:schemeClr val="accent2"/>
                </a:solidFill>
                <a:latin typeface="Raleway" pitchFamily="2" charset="77"/>
              </a:rPr>
              <a:t>8. Dinamitzar i assessorar sectorialment </a:t>
            </a:r>
            <a:r>
              <a:rPr lang="ca-ES" sz="1400" dirty="0">
                <a:latin typeface="Raleway" pitchFamily="2" charset="77"/>
              </a:rPr>
              <a:t>en joventut, gent gran, consum i habitatge</a:t>
            </a:r>
            <a:endParaRPr lang="ca-ES" sz="1400" b="1" dirty="0">
              <a:solidFill>
                <a:schemeClr val="accent2"/>
              </a:solidFill>
              <a:latin typeface="Raleway" pitchFamily="2" charset="77"/>
            </a:endParaRPr>
          </a:p>
          <a:p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Nova estratègia digital de Joventut i portal </a:t>
            </a:r>
            <a:r>
              <a:rPr lang="ca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dinamo.cat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 · Activitats descentralitzades de l’Oficina Jove · D-OÏDES · Oficina de mobilitat internacional · </a:t>
            </a:r>
            <a:r>
              <a:rPr lang="ca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MostrActiva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: trobada anual gent gran · Cicle de Caminades · Consell de la Gent Gran · Penedès Cultura · Torneig comarcal Futbol 7 · Subvencions esports · Premi Comarcal de Recerca històrica</a:t>
            </a:r>
          </a:p>
          <a:p>
            <a:endParaRPr lang="ca-ES" sz="1000" dirty="0">
              <a:latin typeface="Raleway" pitchFamily="2" charset="77"/>
            </a:endParaRPr>
          </a:p>
          <a:p>
            <a:r>
              <a:rPr lang="ca-ES" sz="1400" b="1" dirty="0">
                <a:solidFill>
                  <a:srgbClr val="A6CE39"/>
                </a:solidFill>
                <a:latin typeface="Raleway" pitchFamily="2" charset="77"/>
              </a:rPr>
              <a:t>9. Aproximar </a:t>
            </a:r>
            <a:r>
              <a:rPr lang="ca-ES" sz="1400" dirty="0">
                <a:latin typeface="Raleway" pitchFamily="2" charset="77"/>
              </a:rPr>
              <a:t>el Consell Comarcal a la ciutadania de l’Alt Penedès</a:t>
            </a:r>
            <a:endParaRPr lang="ca-ES" sz="1400" b="1" dirty="0">
              <a:solidFill>
                <a:schemeClr val="accent2"/>
              </a:solidFill>
              <a:latin typeface="Raleway" pitchFamily="2" charset="77"/>
            </a:endParaRPr>
          </a:p>
          <a:p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Comunicació institucional i de l’acció de govern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· Difusió d’activitats i col·laboració amb entitats i associacions · </a:t>
            </a:r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Campanyes sobre la importància dels serveis i accions del Consell Comarcal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com a agent clau del territori</a:t>
            </a:r>
          </a:p>
          <a:p>
            <a:endParaRPr lang="ca-ES" sz="1000" dirty="0">
              <a:latin typeface="Raleway" pitchFamily="2" charset="77"/>
            </a:endParaRPr>
          </a:p>
          <a:p>
            <a:r>
              <a:rPr lang="ca-ES" sz="1400" b="1" dirty="0">
                <a:solidFill>
                  <a:srgbClr val="55B4E6"/>
                </a:solidFill>
                <a:latin typeface="Raleway" pitchFamily="2" charset="77"/>
              </a:rPr>
              <a:t>10. Col·laboració institucional </a:t>
            </a:r>
            <a:r>
              <a:rPr lang="ca-ES" sz="1400" dirty="0">
                <a:latin typeface="Raleway" pitchFamily="2" charset="77"/>
              </a:rPr>
              <a:t>amb la resta d’administracions</a:t>
            </a:r>
            <a:endParaRPr lang="ca-ES" sz="1400" b="1" dirty="0">
              <a:solidFill>
                <a:schemeClr val="accent2"/>
              </a:solidFill>
              <a:latin typeface="Raleway" pitchFamily="2" charset="77"/>
            </a:endParaRPr>
          </a:p>
          <a:p>
            <a:r>
              <a:rPr lang="ca-E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Mesa entre els diferents Consells Comarcals en l’Àmbit de la Vegueria </a:t>
            </a:r>
            <a:r>
              <a:rPr lang="ca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Raleway" pitchFamily="2" charset="77"/>
              </a:rPr>
              <a:t>· Col·laboració amb la resta d’institucions.</a:t>
            </a:r>
          </a:p>
          <a:p>
            <a:endParaRPr lang="ca-ES" sz="1000" dirty="0">
              <a:latin typeface="Raleway" pitchFamily="2" charset="77"/>
            </a:endParaRPr>
          </a:p>
          <a:p>
            <a:endParaRPr lang="ca-ES" sz="1000" dirty="0">
              <a:latin typeface="Raleway" pitchFamily="2" charset="77"/>
            </a:endParaRPr>
          </a:p>
          <a:p>
            <a:endParaRPr lang="ca-ES" sz="1000" dirty="0">
              <a:latin typeface="Raleway" pitchFamily="2" charset="77"/>
            </a:endParaRPr>
          </a:p>
          <a:p>
            <a:endParaRPr lang="ca-ES" sz="1400" dirty="0">
              <a:latin typeface="Raleway" pitchFamily="2" charset="77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98FF762-2EF9-BD8D-432E-6167B6014476}"/>
              </a:ext>
            </a:extLst>
          </p:cNvPr>
          <p:cNvSpPr/>
          <p:nvPr/>
        </p:nvSpPr>
        <p:spPr>
          <a:xfrm>
            <a:off x="483094" y="5405167"/>
            <a:ext cx="896645" cy="221942"/>
          </a:xfrm>
          <a:prstGeom prst="rect">
            <a:avLst/>
          </a:prstGeom>
          <a:solidFill>
            <a:srgbClr val="55B4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182DD78-643C-3EC8-6540-28489E3DE4A1}"/>
              </a:ext>
            </a:extLst>
          </p:cNvPr>
          <p:cNvSpPr/>
          <p:nvPr/>
        </p:nvSpPr>
        <p:spPr>
          <a:xfrm>
            <a:off x="483094" y="5627109"/>
            <a:ext cx="1154098" cy="221942"/>
          </a:xfrm>
          <a:prstGeom prst="rect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6D385A3-5DE9-F345-1023-C3B12DDF1F7C}"/>
              </a:ext>
            </a:extLst>
          </p:cNvPr>
          <p:cNvSpPr/>
          <p:nvPr/>
        </p:nvSpPr>
        <p:spPr>
          <a:xfrm>
            <a:off x="483094" y="5849051"/>
            <a:ext cx="1349406" cy="221942"/>
          </a:xfrm>
          <a:prstGeom prst="rect">
            <a:avLst/>
          </a:prstGeom>
          <a:solidFill>
            <a:srgbClr val="DB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A351D99-D580-CBBF-D8A3-FA8183FE441E}"/>
              </a:ext>
            </a:extLst>
          </p:cNvPr>
          <p:cNvSpPr/>
          <p:nvPr/>
        </p:nvSpPr>
        <p:spPr>
          <a:xfrm>
            <a:off x="483093" y="6070995"/>
            <a:ext cx="1714871" cy="221942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81024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1973</TotalTime>
  <Words>1700</Words>
  <Application>Microsoft Office PowerPoint</Application>
  <PresentationFormat>Pantalla panoràmica</PresentationFormat>
  <Paragraphs>379</Paragraphs>
  <Slides>4</Slides>
  <Notes>3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6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Raleway</vt:lpstr>
      <vt:lpstr>Raleway Black</vt:lpstr>
      <vt:lpstr>Raleway Medium</vt:lpstr>
      <vt:lpstr>Tema de Office</vt:lpstr>
      <vt:lpstr>Presentació del PowerPoint</vt:lpstr>
      <vt:lpstr>Presentació del PowerPoint</vt:lpstr>
      <vt:lpstr>Presentació del PowerPoint</vt:lpstr>
      <vt:lpstr>Presentació del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Tort Pugibet, Albert</dc:creator>
  <cp:lastModifiedBy>Cristina Sàenz</cp:lastModifiedBy>
  <cp:revision>61</cp:revision>
  <cp:lastPrinted>2024-01-09T08:52:00Z</cp:lastPrinted>
  <dcterms:created xsi:type="dcterms:W3CDTF">2023-12-03T10:45:48Z</dcterms:created>
  <dcterms:modified xsi:type="dcterms:W3CDTF">2024-01-09T09:10:07Z</dcterms:modified>
</cp:coreProperties>
</file>