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232">
          <p15:clr>
            <a:srgbClr val="747775"/>
          </p15:clr>
        </p15:guide>
        <p15:guide id="2" pos="5643">
          <p15:clr>
            <a:srgbClr val="747775"/>
          </p15:clr>
        </p15:guide>
        <p15:guide id="3" pos="334">
          <p15:clr>
            <a:srgbClr val="747775"/>
          </p15:clr>
        </p15:guide>
        <p15:guide id="4" orient="horz" pos="294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232"/>
        <p:guide pos="5643"/>
        <p:guide pos="334"/>
        <p:guide pos="2944" orient="horz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3" Type="http://schemas.openxmlformats.org/officeDocument/2006/relationships/slide" Target="slides/slide8.xml"/><Relationship Id="rId39" Type="http://schemas.openxmlformats.org/officeDocument/2006/relationships/slide" Target="slides/slide34.xml"/><Relationship Id="rId18" Type="http://schemas.openxmlformats.org/officeDocument/2006/relationships/slide" Target="slides/slide13.xml"/><Relationship Id="rId42" Type="http://schemas.openxmlformats.org/officeDocument/2006/relationships/slide" Target="slides/slide37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29" Type="http://schemas.openxmlformats.org/officeDocument/2006/relationships/slide" Target="slides/slide24.xml"/><Relationship Id="rId16" Type="http://schemas.openxmlformats.org/officeDocument/2006/relationships/slide" Target="slides/slide11.xml"/><Relationship Id="rId40" Type="http://schemas.openxmlformats.org/officeDocument/2006/relationships/slide" Target="slides/slide35.xml"/><Relationship Id="rId24" Type="http://schemas.openxmlformats.org/officeDocument/2006/relationships/slide" Target="slides/slide19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5" Type="http://schemas.openxmlformats.org/officeDocument/2006/relationships/customXml" Target="../customXml/item2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31" Type="http://schemas.openxmlformats.org/officeDocument/2006/relationships/slide" Target="slides/slide2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4" Type="http://schemas.openxmlformats.org/officeDocument/2006/relationships/customXml" Target="../customXml/item1.xml"/><Relationship Id="rId22" Type="http://schemas.openxmlformats.org/officeDocument/2006/relationships/slide" Target="slides/slide17.xml"/><Relationship Id="rId43" Type="http://schemas.openxmlformats.org/officeDocument/2006/relationships/slide" Target="slides/slide3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14" Type="http://schemas.openxmlformats.org/officeDocument/2006/relationships/slide" Target="slides/slide9.xml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8" Type="http://schemas.openxmlformats.org/officeDocument/2006/relationships/slide" Target="slides/slide33.xml"/><Relationship Id="rId46" Type="http://schemas.openxmlformats.org/officeDocument/2006/relationships/customXml" Target="../customXml/item3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e9204b44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e9204b4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27868020e5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27868020e5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27868020e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27868020e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27868020e5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27868020e5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27868020e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27868020e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27868020e5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27868020e5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27868020e5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27868020e5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27868020e5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27868020e5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27868020e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27868020e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27868020e5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27868020e5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27868020e5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27868020e5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7868020e5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27868020e5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27868020e5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27868020e5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27868020e5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27868020e5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27868020e5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27868020e5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ea97764bf_1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ea97764bf_1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27868020e5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27868020e5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27868020e5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27868020e5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27868020e5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27868020e5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27868020e5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27868020e5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27868020e5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27868020e5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27868020e5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27868020e5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ea97764bf_1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5ea97764bf_1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5ea97764bf_1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5ea97764bf_1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ea97764bf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ea97764bf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a97764bf_1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a97764bf_1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ea97764bf_1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ea97764bf_1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ea97764bf_1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ea97764bf_1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5ea97764bf_1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5ea97764bf_1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5ea97764bf_1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5ea97764bf_1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5ea97764bf_1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5ea97764bf_1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27868020e5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27868020e5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5ea97764bf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5ea97764bf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5ea97764bf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5ea97764bf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5ea97764bf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5ea97764bf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5ea97764b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5ea97764b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27868020e5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27868020e5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5e9204b44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5e9204b44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6.pn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3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3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Relationship Id="rId4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png"/><Relationship Id="rId4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Relationship Id="rId4" Type="http://schemas.openxmlformats.org/officeDocument/2006/relationships/image" Target="../media/image3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Relationship Id="rId4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Relationship Id="rId4" Type="http://schemas.openxmlformats.org/officeDocument/2006/relationships/image" Target="../media/image2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6.png"/><Relationship Id="rId4" Type="http://schemas.openxmlformats.org/officeDocument/2006/relationships/image" Target="../media/image3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8.png"/><Relationship Id="rId4" Type="http://schemas.openxmlformats.org/officeDocument/2006/relationships/image" Target="../media/image2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jpg"/><Relationship Id="rId4" Type="http://schemas.openxmlformats.org/officeDocument/2006/relationships/image" Target="../media/image2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9.png"/><Relationship Id="rId4" Type="http://schemas.openxmlformats.org/officeDocument/2006/relationships/image" Target="../media/image20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jpg"/><Relationship Id="rId4" Type="http://schemas.openxmlformats.org/officeDocument/2006/relationships/image" Target="../media/image2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30654" l="0" r="0" t="22588"/>
          <a:stretch/>
        </p:blipFill>
        <p:spPr>
          <a:xfrm>
            <a:off x="5526900" y="3066688"/>
            <a:ext cx="2918125" cy="9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3225" y="1651188"/>
            <a:ext cx="2918124" cy="97317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368263" y="117631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Informe encarregat per:</a:t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317088" y="264541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Amb el suport de: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0" l="913" r="913" t="0"/>
          <a:stretch/>
        </p:blipFill>
        <p:spPr>
          <a:xfrm>
            <a:off x="0" y="0"/>
            <a:ext cx="9144003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4987200" y="2017650"/>
            <a:ext cx="415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MAPA COMERCIAL DE </a:t>
            </a:r>
            <a:endParaRPr sz="3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L'</a:t>
            </a:r>
            <a:r>
              <a:rPr lang="ca" sz="3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ALT PENEDÈS 2024</a:t>
            </a:r>
            <a:endParaRPr sz="1800">
              <a:solidFill>
                <a:schemeClr val="dk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0" l="913" r="913" t="0"/>
          <a:stretch/>
        </p:blipFill>
        <p:spPr>
          <a:xfrm>
            <a:off x="0" y="0"/>
            <a:ext cx="914400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4563425" y="1078650"/>
            <a:ext cx="43953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Municipis</a:t>
            </a:r>
            <a:endParaRPr>
              <a:solidFill>
                <a:srgbClr val="FF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114.189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habitants (Idescat 2024)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5.151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locals comercials i naus visitats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3.940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actius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3.300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actius comercials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1.211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locals tancats o buits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302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naus tancades o buides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b="0" l="1737" r="1746" t="0"/>
          <a:stretch/>
        </p:blipFill>
        <p:spPr>
          <a:xfrm>
            <a:off x="0" y="0"/>
            <a:ext cx="532809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6"/>
          <p:cNvSpPr txBox="1"/>
          <p:nvPr/>
        </p:nvSpPr>
        <p:spPr>
          <a:xfrm>
            <a:off x="4955225" y="1412700"/>
            <a:ext cx="4003500" cy="23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Nuclis Urbans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55 de 75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nuclis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amb activitat comercial (</a:t>
            </a: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73%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17 de 27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termes municipals</a:t>
            </a: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≥2 nuclis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#1 Castellet i la Gornal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-&gt; </a:t>
            </a: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nuclis urbans.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 de 17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municipis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nom nuclis != nom terme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/>
          <p:cNvPicPr preferRelativeResize="0"/>
          <p:nvPr/>
        </p:nvPicPr>
        <p:blipFill rotWithShape="1">
          <a:blip r:embed="rId3">
            <a:alphaModFix/>
          </a:blip>
          <a:srcRect b="0" l="773" r="0" t="0"/>
          <a:stretch/>
        </p:blipFill>
        <p:spPr>
          <a:xfrm>
            <a:off x="0" y="0"/>
            <a:ext cx="532809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7"/>
          <p:cNvSpPr txBox="1"/>
          <p:nvPr/>
        </p:nvSpPr>
        <p:spPr>
          <a:xfrm>
            <a:off x="4955225" y="1509750"/>
            <a:ext cx="40035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Municipis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4/27 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municipis amb </a:t>
            </a: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≥200 establiments 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comercials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1/3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l'oferta comercial es troba a nuclis urbans amb </a:t>
            </a: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≤200 establiments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2,89 </a:t>
            </a:r>
            <a:r>
              <a:rPr lang="ca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establiments comercials per cada 100 habitants (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IDC 2,89</a:t>
            </a:r>
            <a:r>
              <a:rPr lang="ca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482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8"/>
          <p:cNvSpPr txBox="1"/>
          <p:nvPr/>
        </p:nvSpPr>
        <p:spPr>
          <a:xfrm>
            <a:off x="6537700" y="969775"/>
            <a:ext cx="2421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Locals buits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1.211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locals tancats o buits 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IATC 76,49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8" title="Gràfi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8325" y="2016475"/>
            <a:ext cx="2240400" cy="225251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8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8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9"/>
          <p:cNvPicPr preferRelativeResize="0"/>
          <p:nvPr/>
        </p:nvPicPr>
        <p:blipFill rotWithShape="1">
          <a:blip r:embed="rId3">
            <a:alphaModFix/>
          </a:blip>
          <a:srcRect b="-234" l="0" r="0" t="2644"/>
          <a:stretch/>
        </p:blipFill>
        <p:spPr>
          <a:xfrm>
            <a:off x="0" y="0"/>
            <a:ext cx="548262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6718325" y="969763"/>
            <a:ext cx="2240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Ocupació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1.211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locals tancats o buits 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IATC 76,49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9" title="Gràfi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8325" y="2016475"/>
            <a:ext cx="2240400" cy="225251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/>
          <p:cNvPicPr preferRelativeResize="0"/>
          <p:nvPr/>
        </p:nvPicPr>
        <p:blipFill rotWithShape="1">
          <a:blip r:embed="rId3">
            <a:alphaModFix/>
          </a:blip>
          <a:srcRect b="0" l="9" r="0" t="0"/>
          <a:stretch/>
        </p:blipFill>
        <p:spPr>
          <a:xfrm>
            <a:off x="0" y="0"/>
            <a:ext cx="53280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 txBox="1"/>
          <p:nvPr/>
        </p:nvSpPr>
        <p:spPr>
          <a:xfrm>
            <a:off x="5762225" y="656350"/>
            <a:ext cx="3196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No-quotidià</a:t>
            </a:r>
            <a:endParaRPr>
              <a:solidFill>
                <a:srgbClr val="FF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723 </a:t>
            </a:r>
            <a:r>
              <a:rPr lang="ca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establiments de no-quotidià </a:t>
            </a:r>
            <a:endParaRPr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a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IAC 18,35</a:t>
            </a:r>
            <a:r>
              <a:rPr lang="ca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1.211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locals tancats o buits (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IATC 76,49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20" title="Gràfi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8325" y="2234625"/>
            <a:ext cx="2240400" cy="225253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1"/>
          <p:cNvPicPr preferRelativeResize="0"/>
          <p:nvPr/>
        </p:nvPicPr>
        <p:blipFill rotWithShape="1">
          <a:blip r:embed="rId3">
            <a:alphaModFix/>
          </a:blip>
          <a:srcRect b="1219" l="0" r="0" t="1209"/>
          <a:stretch/>
        </p:blipFill>
        <p:spPr>
          <a:xfrm>
            <a:off x="0" y="0"/>
            <a:ext cx="5328097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/>
        </p:nvSpPr>
        <p:spPr>
          <a:xfrm>
            <a:off x="5762225" y="656350"/>
            <a:ext cx="3196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Atracció</a:t>
            </a:r>
            <a:endParaRPr>
              <a:solidFill>
                <a:srgbClr val="FF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723 </a:t>
            </a:r>
            <a:r>
              <a:rPr lang="ca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establiments de no-quotidià </a:t>
            </a:r>
            <a:endParaRPr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ca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IAC 18,35</a:t>
            </a:r>
            <a:r>
              <a:rPr lang="ca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1.211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locals tancats o buits (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IATC 76,49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21" title="Gràfi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8325" y="2234625"/>
            <a:ext cx="2240400" cy="225253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2"/>
          <p:cNvPicPr preferRelativeResize="0"/>
          <p:nvPr/>
        </p:nvPicPr>
        <p:blipFill rotWithShape="1">
          <a:blip r:embed="rId3">
            <a:alphaModFix/>
          </a:blip>
          <a:srcRect b="3349" l="0" r="0" t="3349"/>
          <a:stretch/>
        </p:blipFill>
        <p:spPr>
          <a:xfrm>
            <a:off x="0" y="0"/>
            <a:ext cx="532809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4955225" y="669300"/>
            <a:ext cx="4003500" cy="3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Eixos Comercials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6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eixos comercials (≥40 locals actius)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eixos de Primer Ordre: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≥40 locals actius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≥80% ocupació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≥30% no-quotidià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Santa Margarida i els Monjos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té un eix comercial (≥40 actius)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Gelida té una via candidata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eix comercial (el Carrer Major, amb </a:t>
            </a: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31 de 48</a:t>
            </a: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locals ocupats).</a:t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3"/>
          <p:cNvPicPr preferRelativeResize="0"/>
          <p:nvPr/>
        </p:nvPicPr>
        <p:blipFill rotWithShape="1">
          <a:blip r:embed="rId3">
            <a:alphaModFix/>
          </a:blip>
          <a:srcRect b="-601" l="0" r="0" t="5063"/>
          <a:stretch/>
        </p:blipFill>
        <p:spPr>
          <a:xfrm>
            <a:off x="486298" y="0"/>
            <a:ext cx="4841803" cy="4674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/>
        </p:nvSpPr>
        <p:spPr>
          <a:xfrm>
            <a:off x="4955225" y="1412700"/>
            <a:ext cx="40035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Eixos Comercials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latin typeface="Calibri"/>
                <a:ea typeface="Calibri"/>
                <a:cs typeface="Calibri"/>
                <a:sym typeface="Calibri"/>
              </a:rPr>
              <a:t>Eixos de Primer Ordre: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#1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Carrer de la Parellada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3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4"/>
          <p:cNvPicPr preferRelativeResize="0"/>
          <p:nvPr/>
        </p:nvPicPr>
        <p:blipFill rotWithShape="1">
          <a:blip r:embed="rId3">
            <a:alphaModFix/>
          </a:blip>
          <a:srcRect b="-512" l="0" r="0" t="5680"/>
          <a:stretch/>
        </p:blipFill>
        <p:spPr>
          <a:xfrm>
            <a:off x="486298" y="0"/>
            <a:ext cx="4841802" cy="4674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/>
          <p:cNvSpPr txBox="1"/>
          <p:nvPr/>
        </p:nvSpPr>
        <p:spPr>
          <a:xfrm>
            <a:off x="4955225" y="1412700"/>
            <a:ext cx="40035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Eixos Comercials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latin typeface="Calibri"/>
                <a:ea typeface="Calibri"/>
                <a:cs typeface="Calibri"/>
                <a:sym typeface="Calibri"/>
              </a:rPr>
              <a:t>Eixos de Primer Ordre: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#2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Carrer de la Cort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4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3">
            <a:alphaModFix/>
          </a:blip>
          <a:srcRect b="-131" l="0" r="773" t="5996"/>
          <a:stretch/>
        </p:blipFill>
        <p:spPr>
          <a:xfrm>
            <a:off x="486300" y="0"/>
            <a:ext cx="4804224" cy="467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5"/>
          <p:cNvSpPr txBox="1"/>
          <p:nvPr/>
        </p:nvSpPr>
        <p:spPr>
          <a:xfrm>
            <a:off x="4955225" y="1412700"/>
            <a:ext cx="40035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Eixos Comercials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latin typeface="Calibri"/>
                <a:ea typeface="Calibri"/>
                <a:cs typeface="Calibri"/>
                <a:sym typeface="Calibri"/>
              </a:rPr>
              <a:t>Eixos de Primer Ordre: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#3 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Avinguda de Tarragona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5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6"/>
          <p:cNvPicPr preferRelativeResize="0"/>
          <p:nvPr/>
        </p:nvPicPr>
        <p:blipFill rotWithShape="1">
          <a:blip r:embed="rId3">
            <a:alphaModFix/>
          </a:blip>
          <a:srcRect b="192" l="0" r="0" t="3337"/>
          <a:stretch/>
        </p:blipFill>
        <p:spPr>
          <a:xfrm>
            <a:off x="486300" y="0"/>
            <a:ext cx="4804222" cy="467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4955225" y="1673575"/>
            <a:ext cx="4003500" cy="13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Mercats Alimentaris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latin typeface="Calibri"/>
                <a:ea typeface="Calibri"/>
                <a:cs typeface="Calibri"/>
                <a:sym typeface="Calibri"/>
              </a:rPr>
              <a:t>El mercat amb el nom més sexy: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Mercat de la Carn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6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6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7"/>
          <p:cNvPicPr preferRelativeResize="0"/>
          <p:nvPr/>
        </p:nvPicPr>
        <p:blipFill rotWithShape="1">
          <a:blip r:embed="rId3">
            <a:alphaModFix/>
          </a:blip>
          <a:srcRect b="-77" l="0" r="0" t="3093"/>
          <a:stretch/>
        </p:blipFill>
        <p:spPr>
          <a:xfrm>
            <a:off x="486300" y="0"/>
            <a:ext cx="4804223" cy="4674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4955225" y="1673575"/>
            <a:ext cx="4003500" cy="13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Mercats Alimentaris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latin typeface="Calibri"/>
                <a:ea typeface="Calibri"/>
                <a:cs typeface="Calibri"/>
                <a:sym typeface="Calibri"/>
              </a:rPr>
              <a:t>El mercat m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és gran</a:t>
            </a:r>
            <a:r>
              <a:rPr lang="ca">
                <a:latin typeface="Calibri"/>
                <a:ea typeface="Calibri"/>
                <a:cs typeface="Calibri"/>
                <a:sym typeface="Calibri"/>
              </a:rPr>
              <a:t>: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Mercat de Sant Salvador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7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8"/>
          <p:cNvPicPr preferRelativeResize="0"/>
          <p:nvPr/>
        </p:nvPicPr>
        <p:blipFill rotWithShape="1">
          <a:blip r:embed="rId3">
            <a:alphaModFix/>
          </a:blip>
          <a:srcRect b="0" l="913" r="913" t="0"/>
          <a:stretch/>
        </p:blipFill>
        <p:spPr>
          <a:xfrm>
            <a:off x="0" y="0"/>
            <a:ext cx="914400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8"/>
          <p:cNvSpPr txBox="1"/>
          <p:nvPr/>
        </p:nvSpPr>
        <p:spPr>
          <a:xfrm>
            <a:off x="4520675" y="1017925"/>
            <a:ext cx="4395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Resum de Dades.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Alt Penedès</a:t>
            </a:r>
            <a:endParaRPr>
              <a:solidFill>
                <a:srgbClr val="FF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3.300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establiments comercials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Dotació comecial mitjana elevada </a:t>
            </a:r>
            <a:r>
              <a:rPr lang="ca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2,89 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est / 100 hab)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Ocupació comercial mitjana prop a saludable (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~80%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Diversos nuclis comercials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"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municipis ≥200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 establiments)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3/4 de 75 nuclis 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tenen activitat comercial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6 eixos comercials, 3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eixos comercials de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primer ordre</a:t>
            </a:r>
            <a:endParaRPr>
              <a:solidFill>
                <a:srgbClr val="FF000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mercats municipals sedentaris (1 per cada 50mil hab.)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8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9"/>
          <p:cNvPicPr preferRelativeResize="0"/>
          <p:nvPr/>
        </p:nvPicPr>
        <p:blipFill rotWithShape="1">
          <a:blip r:embed="rId3">
            <a:alphaModFix/>
          </a:blip>
          <a:srcRect b="0" l="913" r="913" t="0"/>
          <a:stretch/>
        </p:blipFill>
        <p:spPr>
          <a:xfrm>
            <a:off x="0" y="0"/>
            <a:ext cx="914400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9"/>
          <p:cNvSpPr txBox="1"/>
          <p:nvPr/>
        </p:nvSpPr>
        <p:spPr>
          <a:xfrm>
            <a:off x="5261400" y="1786800"/>
            <a:ext cx="3882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latin typeface="Calibri"/>
                <a:ea typeface="Calibri"/>
                <a:cs typeface="Calibri"/>
                <a:sym typeface="Calibri"/>
              </a:rPr>
              <a:t>I ARA QUÈ?</a:t>
            </a:r>
            <a:endParaRPr sz="30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OPORTUNITATS COMERCIALS</a:t>
            </a:r>
            <a:endParaRPr sz="3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9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0"/>
          <p:cNvSpPr txBox="1"/>
          <p:nvPr/>
        </p:nvSpPr>
        <p:spPr>
          <a:xfrm>
            <a:off x="4955225" y="1059475"/>
            <a:ext cx="40035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Cuidem-nos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Tintoreria i bugaderia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Consultori mèdic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Fruïtes i verdures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Perfumeria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Articles esportius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Gimnàs i centre esportiu privat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Mascotes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Perruqueria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Estètica i dietètica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30"/>
          <p:cNvPicPr preferRelativeResize="0"/>
          <p:nvPr/>
        </p:nvPicPr>
        <p:blipFill rotWithShape="1">
          <a:blip r:embed="rId4">
            <a:alphaModFix/>
          </a:blip>
          <a:srcRect b="0" l="149" r="159" t="0"/>
          <a:stretch/>
        </p:blipFill>
        <p:spPr>
          <a:xfrm>
            <a:off x="529450" y="0"/>
            <a:ext cx="4572002" cy="467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0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1"/>
          <p:cNvSpPr txBox="1"/>
          <p:nvPr/>
        </p:nvSpPr>
        <p:spPr>
          <a:xfrm>
            <a:off x="4955225" y="1059475"/>
            <a:ext cx="40035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Cuidem-nos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Tintoreria i bugaderia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Consultori mèdic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Fruïtes i verdures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Perfumeria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Articles esportius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Gimnàs i centre esportiu privat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Mascotes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Perruqueria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Estètica i dietètica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Carrer Major, Sant Llorenç d'Hortons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31"/>
          <p:cNvPicPr preferRelativeResize="0"/>
          <p:nvPr/>
        </p:nvPicPr>
        <p:blipFill rotWithShape="1">
          <a:blip r:embed="rId4">
            <a:alphaModFix/>
          </a:blip>
          <a:srcRect b="0" l="149" r="159" t="0"/>
          <a:stretch/>
        </p:blipFill>
        <p:spPr>
          <a:xfrm>
            <a:off x="529450" y="0"/>
            <a:ext cx="4571998" cy="467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31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2"/>
          <p:cNvSpPr txBox="1"/>
          <p:nvPr/>
        </p:nvSpPr>
        <p:spPr>
          <a:xfrm>
            <a:off x="4955225" y="1059475"/>
            <a:ext cx="40035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Cuidem-nos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Tintoreria i bugaderia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Consultori mèdic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Fruïtes i verdures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Perfumeria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Articles esportius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Gimnàs i centre esportiu privat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Mascotes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Perruqueria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Estètica i dietètica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Carrer del Dr. Cusc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ó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, La Granada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" name="Google Shape;228;p32"/>
          <p:cNvPicPr preferRelativeResize="0"/>
          <p:nvPr/>
        </p:nvPicPr>
        <p:blipFill rotWithShape="1">
          <a:blip r:embed="rId4">
            <a:alphaModFix/>
          </a:blip>
          <a:srcRect b="0" l="278" r="278" t="0"/>
          <a:stretch/>
        </p:blipFill>
        <p:spPr>
          <a:xfrm>
            <a:off x="529450" y="0"/>
            <a:ext cx="4572000" cy="467405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2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2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3"/>
          <p:cNvSpPr txBox="1"/>
          <p:nvPr/>
        </p:nvSpPr>
        <p:spPr>
          <a:xfrm>
            <a:off x="4955225" y="1059475"/>
            <a:ext cx="40035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</a:t>
            </a: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Cuidem-nos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Tintoreria i bugaderia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Consultori mèdic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Fruïtes i verdures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Perfumeria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Articles esportius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Gimnàs i centre esportiu privat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Mascotes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Perruqueria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Estètica i dietètica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Carrer dels Quatre Cantons, La Múnia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33"/>
          <p:cNvPicPr preferRelativeResize="0"/>
          <p:nvPr/>
        </p:nvPicPr>
        <p:blipFill rotWithShape="1">
          <a:blip r:embed="rId4">
            <a:alphaModFix/>
          </a:blip>
          <a:srcRect b="0" l="347" r="337" t="0"/>
          <a:stretch/>
        </p:blipFill>
        <p:spPr>
          <a:xfrm>
            <a:off x="529450" y="0"/>
            <a:ext cx="4572001" cy="467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3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3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4"/>
          <p:cNvSpPr txBox="1"/>
          <p:nvPr/>
        </p:nvSpPr>
        <p:spPr>
          <a:xfrm>
            <a:off x="4955225" y="1059475"/>
            <a:ext cx="40035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Cuidem-nos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Tintoreria i bugaderia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Consultori mèdic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Fruïtes i verdures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Perfumeria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Articles esportius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Gimnàs i centre esportiu privat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Mascotes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Perruqueria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Estètica i dietètica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Avinguda de Catalunya, Els Monjos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34"/>
          <p:cNvPicPr preferRelativeResize="0"/>
          <p:nvPr/>
        </p:nvPicPr>
        <p:blipFill rotWithShape="1">
          <a:blip r:embed="rId4">
            <a:alphaModFix/>
          </a:blip>
          <a:srcRect b="159" l="0" r="0" t="169"/>
          <a:stretch/>
        </p:blipFill>
        <p:spPr>
          <a:xfrm>
            <a:off x="529450" y="0"/>
            <a:ext cx="4572003" cy="4674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4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34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 txBox="1"/>
          <p:nvPr/>
        </p:nvSpPr>
        <p:spPr>
          <a:xfrm>
            <a:off x="4955225" y="1059475"/>
            <a:ext cx="40035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 rotWithShape="1">
          <a:blip r:embed="rId4">
            <a:alphaModFix amt="50000"/>
          </a:blip>
          <a:srcRect b="0" l="8812" r="38922" t="0"/>
          <a:stretch/>
        </p:blipFill>
        <p:spPr>
          <a:xfrm>
            <a:off x="529450" y="0"/>
            <a:ext cx="4572000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5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36"/>
          <p:cNvPicPr preferRelativeResize="0"/>
          <p:nvPr/>
        </p:nvPicPr>
        <p:blipFill rotWithShape="1">
          <a:blip r:embed="rId3">
            <a:alphaModFix/>
          </a:blip>
          <a:srcRect b="0" l="884" r="874" t="0"/>
          <a:stretch/>
        </p:blipFill>
        <p:spPr>
          <a:xfrm>
            <a:off x="0" y="0"/>
            <a:ext cx="4572001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6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36 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 rot="-2338517">
            <a:off x="2141597" y="2463288"/>
            <a:ext cx="1174273" cy="2922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Av. de Catalunya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 rot="-3513">
            <a:off x="796697" y="939435"/>
            <a:ext cx="1174201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PAE Casa Nova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6"/>
          <p:cNvSpPr txBox="1"/>
          <p:nvPr/>
        </p:nvSpPr>
        <p:spPr>
          <a:xfrm rot="3342787">
            <a:off x="1740888" y="2314327"/>
            <a:ext cx="1174253" cy="292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Av. de Cal Rubió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36"/>
          <p:cNvSpPr txBox="1"/>
          <p:nvPr/>
        </p:nvSpPr>
        <p:spPr>
          <a:xfrm rot="-3513">
            <a:off x="2767522" y="1098510"/>
            <a:ext cx="1174201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Santa Margarida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 rot="-3513">
            <a:off x="1006272" y="2314360"/>
            <a:ext cx="1174201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Els Monjos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6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Santa Margarida i els Monjos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37"/>
          <p:cNvPicPr preferRelativeResize="0"/>
          <p:nvPr/>
        </p:nvPicPr>
        <p:blipFill rotWithShape="1">
          <a:blip r:embed="rId3">
            <a:alphaModFix/>
          </a:blip>
          <a:srcRect b="1124" l="0" r="0" t="1114"/>
          <a:stretch/>
        </p:blipFill>
        <p:spPr>
          <a:xfrm>
            <a:off x="0" y="0"/>
            <a:ext cx="4572000" cy="467404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11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7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7"/>
          <p:cNvSpPr txBox="1"/>
          <p:nvPr/>
        </p:nvSpPr>
        <p:spPr>
          <a:xfrm rot="1270891">
            <a:off x="1256433" y="1989719"/>
            <a:ext cx="1174016" cy="2925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Av. de Josep Anselm Clavé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7"/>
          <p:cNvSpPr txBox="1"/>
          <p:nvPr/>
        </p:nvSpPr>
        <p:spPr>
          <a:xfrm rot="-3513">
            <a:off x="3066197" y="1881135"/>
            <a:ext cx="1174201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PAE Serra de Dalt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7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Av. de Josep Anselm Clavé, Sant Martí de Sarroca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8"/>
          <p:cNvPicPr preferRelativeResize="0"/>
          <p:nvPr/>
        </p:nvPicPr>
        <p:blipFill rotWithShape="1">
          <a:blip r:embed="rId3">
            <a:alphaModFix/>
          </a:blip>
          <a:srcRect b="2180" l="0" r="0" t="2171"/>
          <a:stretch/>
        </p:blipFill>
        <p:spPr>
          <a:xfrm>
            <a:off x="0" y="0"/>
            <a:ext cx="4572001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8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38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8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8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8"/>
          <p:cNvSpPr txBox="1"/>
          <p:nvPr/>
        </p:nvSpPr>
        <p:spPr>
          <a:xfrm rot="-4392">
            <a:off x="2947619" y="1973671"/>
            <a:ext cx="1174201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C. de les Escoles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8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Sant Joan de Mediona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p39"/>
          <p:cNvPicPr preferRelativeResize="0"/>
          <p:nvPr/>
        </p:nvPicPr>
        <p:blipFill rotWithShape="1">
          <a:blip r:embed="rId3">
            <a:alphaModFix/>
          </a:blip>
          <a:srcRect b="1399" l="0" r="0" t="1409"/>
          <a:stretch/>
        </p:blipFill>
        <p:spPr>
          <a:xfrm>
            <a:off x="0" y="0"/>
            <a:ext cx="4572001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9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39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9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9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9"/>
          <p:cNvSpPr txBox="1"/>
          <p:nvPr/>
        </p:nvSpPr>
        <p:spPr>
          <a:xfrm rot="1373811">
            <a:off x="2806430" y="2638135"/>
            <a:ext cx="1174329" cy="2925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C. El Raval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9"/>
          <p:cNvSpPr txBox="1"/>
          <p:nvPr/>
        </p:nvSpPr>
        <p:spPr>
          <a:xfrm rot="2287904">
            <a:off x="1879800" y="1797675"/>
            <a:ext cx="1174305" cy="2922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Ctra. de Pontons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9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Torrelles de Foix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40"/>
          <p:cNvPicPr preferRelativeResize="0"/>
          <p:nvPr/>
        </p:nvPicPr>
        <p:blipFill rotWithShape="1">
          <a:blip r:embed="rId3">
            <a:alphaModFix/>
          </a:blip>
          <a:srcRect b="0" l="3139" r="3139" t="0"/>
          <a:stretch/>
        </p:blipFill>
        <p:spPr>
          <a:xfrm>
            <a:off x="0" y="0"/>
            <a:ext cx="4572002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0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p40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0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40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40"/>
          <p:cNvSpPr txBox="1"/>
          <p:nvPr/>
        </p:nvSpPr>
        <p:spPr>
          <a:xfrm rot="-3513">
            <a:off x="917897" y="2190785"/>
            <a:ext cx="1174201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Pl. de Catalunya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0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El Pla del Penedès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41"/>
          <p:cNvPicPr preferRelativeResize="0"/>
          <p:nvPr/>
        </p:nvPicPr>
        <p:blipFill rotWithShape="1">
          <a:blip r:embed="rId3">
            <a:alphaModFix/>
          </a:blip>
          <a:srcRect b="0" l="1446" r="1446" t="0"/>
          <a:stretch/>
        </p:blipFill>
        <p:spPr>
          <a:xfrm>
            <a:off x="0" y="0"/>
            <a:ext cx="4572002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1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41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1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41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41"/>
          <p:cNvSpPr txBox="1"/>
          <p:nvPr/>
        </p:nvSpPr>
        <p:spPr>
          <a:xfrm rot="2110818">
            <a:off x="2133446" y="2280541"/>
            <a:ext cx="1174170" cy="2923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Av. de la Carretera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41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Moja, Olèrdola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42"/>
          <p:cNvPicPr preferRelativeResize="0"/>
          <p:nvPr/>
        </p:nvPicPr>
        <p:blipFill rotWithShape="1">
          <a:blip r:embed="rId3">
            <a:alphaModFix/>
          </a:blip>
          <a:srcRect b="0" l="2651" r="2642" t="0"/>
          <a:stretch/>
        </p:blipFill>
        <p:spPr>
          <a:xfrm>
            <a:off x="0" y="0"/>
            <a:ext cx="4572002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2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6" name="Google Shape;336;p42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2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42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42"/>
          <p:cNvSpPr txBox="1"/>
          <p:nvPr/>
        </p:nvSpPr>
        <p:spPr>
          <a:xfrm rot="-2524782">
            <a:off x="2180163" y="2559743"/>
            <a:ext cx="1174191" cy="2922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C. del Ravall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42"/>
          <p:cNvSpPr txBox="1"/>
          <p:nvPr/>
        </p:nvSpPr>
        <p:spPr>
          <a:xfrm rot="2530985">
            <a:off x="1522323" y="2624595"/>
            <a:ext cx="1174085" cy="29222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Ctra. de Gelida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42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Sant Llorenç d'Hortons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43"/>
          <p:cNvPicPr preferRelativeResize="0"/>
          <p:nvPr/>
        </p:nvPicPr>
        <p:blipFill rotWithShape="1">
          <a:blip r:embed="rId3">
            <a:alphaModFix/>
          </a:blip>
          <a:srcRect b="0" l="622" r="622" t="0"/>
          <a:stretch/>
        </p:blipFill>
        <p:spPr>
          <a:xfrm>
            <a:off x="0" y="0"/>
            <a:ext cx="4572001" cy="467404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3"/>
          <p:cNvSpPr txBox="1"/>
          <p:nvPr/>
        </p:nvSpPr>
        <p:spPr>
          <a:xfrm>
            <a:off x="0" y="469450"/>
            <a:ext cx="256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ca" sz="1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Establiments</a:t>
            </a:r>
            <a:endParaRPr sz="1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43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3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43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43"/>
          <p:cNvSpPr txBox="1"/>
          <p:nvPr/>
        </p:nvSpPr>
        <p:spPr>
          <a:xfrm rot="-3344008">
            <a:off x="1650228" y="2983573"/>
            <a:ext cx="1174332" cy="29248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 sz="700">
                <a:latin typeface="Calibri"/>
                <a:ea typeface="Calibri"/>
                <a:cs typeface="Calibri"/>
                <a:sym typeface="Calibri"/>
              </a:rPr>
              <a:t>C. St. Ramon de Penyafort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43"/>
          <p:cNvSpPr txBox="1"/>
          <p:nvPr/>
        </p:nvSpPr>
        <p:spPr>
          <a:xfrm>
            <a:off x="4955225" y="1059475"/>
            <a:ext cx="40035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Entre Copes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Celler de Vins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Hotels i allotjaments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rgbClr val="FF0000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Puigdàlber</a:t>
            </a:r>
            <a:endParaRPr>
              <a:solidFill>
                <a:srgbClr val="FF0000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4"/>
          <p:cNvSpPr txBox="1"/>
          <p:nvPr/>
        </p:nvSpPr>
        <p:spPr>
          <a:xfrm>
            <a:off x="4955225" y="1294200"/>
            <a:ext cx="40035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</a:t>
            </a: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Moda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Roba i complements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Sabateria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Joieria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Perfumeria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Merceria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Moda líquida, la última tendencia del fashion-retail" id="359" name="Google Shape;359;p44"/>
          <p:cNvPicPr preferRelativeResize="0"/>
          <p:nvPr/>
        </p:nvPicPr>
        <p:blipFill rotWithShape="1">
          <a:blip r:embed="rId4">
            <a:alphaModFix/>
          </a:blip>
          <a:srcRect b="0" l="10721" r="6104" t="0"/>
          <a:stretch/>
        </p:blipFill>
        <p:spPr>
          <a:xfrm>
            <a:off x="529450" y="0"/>
            <a:ext cx="4572000" cy="467405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4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44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5"/>
          <p:cNvSpPr txBox="1"/>
          <p:nvPr/>
        </p:nvSpPr>
        <p:spPr>
          <a:xfrm>
            <a:off x="4955225" y="1294200"/>
            <a:ext cx="40035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Segona Resid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ència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Construcció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Basar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Llar i decoració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Queviures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Supermercat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Articles esportius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Ferreteria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7" name="Google Shape;367;p45"/>
          <p:cNvPicPr preferRelativeResize="0"/>
          <p:nvPr/>
        </p:nvPicPr>
        <p:blipFill rotWithShape="1">
          <a:blip r:embed="rId3">
            <a:alphaModFix amt="50000"/>
          </a:blip>
          <a:srcRect b="0" l="22844" r="12805" t="0"/>
          <a:stretch/>
        </p:blipFill>
        <p:spPr>
          <a:xfrm>
            <a:off x="0" y="0"/>
            <a:ext cx="4572000" cy="467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5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5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45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6"/>
          <p:cNvSpPr txBox="1"/>
          <p:nvPr/>
        </p:nvSpPr>
        <p:spPr>
          <a:xfrm>
            <a:off x="4955225" y="1294200"/>
            <a:ext cx="40035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Esmorzar de Forquilla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Pastisseria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Bar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Cafeteria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Forn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6" name="Google Shape;376;p46"/>
          <p:cNvPicPr preferRelativeResize="0"/>
          <p:nvPr/>
        </p:nvPicPr>
        <p:blipFill rotWithShape="1">
          <a:blip r:embed="rId3">
            <a:alphaModFix amt="50000"/>
          </a:blip>
          <a:srcRect b="0" l="22623" r="12588" t="0"/>
          <a:stretch/>
        </p:blipFill>
        <p:spPr>
          <a:xfrm>
            <a:off x="0" y="0"/>
            <a:ext cx="4572001" cy="46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6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46"/>
          <p:cNvSpPr txBox="1"/>
          <p:nvPr/>
        </p:nvSpPr>
        <p:spPr>
          <a:xfrm>
            <a:off x="176775" y="69250"/>
            <a:ext cx="4844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46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46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7"/>
          <p:cNvSpPr txBox="1"/>
          <p:nvPr/>
        </p:nvSpPr>
        <p:spPr>
          <a:xfrm>
            <a:off x="4955225" y="1294200"/>
            <a:ext cx="40035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Escapada Cultural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Fotografia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Art i Col·lecci</a:t>
            </a: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ó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Llibreria i papereria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Kiosk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6" name="Google Shape;386;p47"/>
          <p:cNvPicPr preferRelativeResize="0"/>
          <p:nvPr/>
        </p:nvPicPr>
        <p:blipFill rotWithShape="1">
          <a:blip r:embed="rId3">
            <a:alphaModFix amt="50000"/>
          </a:blip>
          <a:srcRect b="0" l="0" r="24006" t="0"/>
          <a:stretch/>
        </p:blipFill>
        <p:spPr>
          <a:xfrm>
            <a:off x="0" y="0"/>
            <a:ext cx="4572000" cy="46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47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7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47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48"/>
          <p:cNvPicPr preferRelativeResize="0"/>
          <p:nvPr/>
        </p:nvPicPr>
        <p:blipFill rotWithShape="1">
          <a:blip r:embed="rId3">
            <a:alphaModFix amt="50000"/>
          </a:blip>
          <a:srcRect b="0" l="22412" r="12376" t="0"/>
          <a:stretch/>
        </p:blipFill>
        <p:spPr>
          <a:xfrm>
            <a:off x="0" y="0"/>
            <a:ext cx="4572000" cy="46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8"/>
          <p:cNvPicPr preferRelativeResize="0"/>
          <p:nvPr/>
        </p:nvPicPr>
        <p:blipFill rotWithShape="1">
          <a:blip r:embed="rId4">
            <a:alphaModFix/>
          </a:blip>
          <a:srcRect b="29390" l="0" r="0" t="28242"/>
          <a:stretch/>
        </p:blipFill>
        <p:spPr>
          <a:xfrm>
            <a:off x="176763" y="4674051"/>
            <a:ext cx="1071736" cy="45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48"/>
          <p:cNvSpPr txBox="1"/>
          <p:nvPr/>
        </p:nvSpPr>
        <p:spPr>
          <a:xfrm>
            <a:off x="8637325" y="4771338"/>
            <a:ext cx="5067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48"/>
          <p:cNvSpPr txBox="1"/>
          <p:nvPr/>
        </p:nvSpPr>
        <p:spPr>
          <a:xfrm>
            <a:off x="5162725" y="4733275"/>
            <a:ext cx="34746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1000">
                <a:latin typeface="Calibri"/>
                <a:ea typeface="Calibri"/>
                <a:cs typeface="Calibri"/>
                <a:sym typeface="Calibri"/>
              </a:rPr>
              <a:t>Mapa Comercial de l'Alt Penedès</a:t>
            </a:r>
            <a:endParaRPr sz="1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48"/>
          <p:cNvSpPr txBox="1"/>
          <p:nvPr/>
        </p:nvSpPr>
        <p:spPr>
          <a:xfrm>
            <a:off x="4955225" y="1294200"/>
            <a:ext cx="40035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Oportunitats Comercials. </a:t>
            </a:r>
            <a:r>
              <a:rPr lang="ca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Clúster Gourmet</a:t>
            </a:r>
            <a:endParaRPr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Carnisseria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Pastisseria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Xarcuteria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Peixateria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Vins i licors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Restaurant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9"/>
          <p:cNvPicPr preferRelativeResize="0"/>
          <p:nvPr/>
        </p:nvPicPr>
        <p:blipFill rotWithShape="1">
          <a:blip r:embed="rId3">
            <a:alphaModFix/>
          </a:blip>
          <a:srcRect b="0" l="913" r="913" t="0"/>
          <a:stretch/>
        </p:blipFill>
        <p:spPr>
          <a:xfrm>
            <a:off x="0" y="0"/>
            <a:ext cx="9144003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9"/>
          <p:cNvSpPr txBox="1"/>
          <p:nvPr/>
        </p:nvSpPr>
        <p:spPr>
          <a:xfrm>
            <a:off x="4987200" y="2017650"/>
            <a:ext cx="415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MAPA COMERCIAL DE </a:t>
            </a:r>
            <a:endParaRPr sz="3000"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L'</a:t>
            </a:r>
            <a:r>
              <a:rPr lang="ca" sz="3000">
                <a:solidFill>
                  <a:srgbClr val="FF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ALT PENEDÈS 2024</a:t>
            </a:r>
            <a:endParaRPr sz="1800">
              <a:solidFill>
                <a:schemeClr val="dk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775" y="4674050"/>
            <a:ext cx="1053974" cy="469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50"/>
          <p:cNvPicPr preferRelativeResize="0"/>
          <p:nvPr/>
        </p:nvPicPr>
        <p:blipFill rotWithShape="1">
          <a:blip r:embed="rId3">
            <a:alphaModFix/>
          </a:blip>
          <a:srcRect b="30654" l="0" r="0" t="22588"/>
          <a:stretch/>
        </p:blipFill>
        <p:spPr>
          <a:xfrm>
            <a:off x="5526900" y="3066688"/>
            <a:ext cx="2918125" cy="9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3225" y="1651188"/>
            <a:ext cx="2918124" cy="973174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50"/>
          <p:cNvSpPr txBox="1"/>
          <p:nvPr/>
        </p:nvSpPr>
        <p:spPr>
          <a:xfrm>
            <a:off x="5368263" y="117631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Informe encarregat per:</a:t>
            </a:r>
            <a:endParaRPr/>
          </a:p>
        </p:txBody>
      </p:sp>
      <p:sp>
        <p:nvSpPr>
          <p:cNvPr id="413" name="Google Shape;413;p50"/>
          <p:cNvSpPr txBox="1"/>
          <p:nvPr/>
        </p:nvSpPr>
        <p:spPr>
          <a:xfrm>
            <a:off x="5317088" y="2645413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Amb el suport de: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FB6A376FC6D14F9DFA4E62AE03D1C1" ma:contentTypeVersion="11" ma:contentTypeDescription="Crea un document nou" ma:contentTypeScope="" ma:versionID="fe9fcdbddcee7819c81a6c1318e348e2">
  <xsd:schema xmlns:xsd="http://www.w3.org/2001/XMLSchema" xmlns:xs="http://www.w3.org/2001/XMLSchema" xmlns:p="http://schemas.microsoft.com/office/2006/metadata/properties" xmlns:ns2="b953ecd9-3916-4383-bc98-2b3b3c77d7bd" xmlns:ns3="bcc8626f-841c-4381-bee1-e79634010f5a" targetNamespace="http://schemas.microsoft.com/office/2006/metadata/properties" ma:root="true" ma:fieldsID="c252fdee57dd729c9898a50256d4466b" ns2:_="" ns3:_="">
    <xsd:import namespace="b953ecd9-3916-4383-bc98-2b3b3c77d7bd"/>
    <xsd:import namespace="bcc8626f-841c-4381-bee1-e79634010f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53ecd9-3916-4383-bc98-2b3b3c77d7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es de la imatge" ma:readOnly="false" ma:fieldId="{5cf76f15-5ced-4ddc-b409-7134ff3c332f}" ma:taxonomyMulti="true" ma:sspId="d22bf62f-fef5-4d04-be38-67425e5f8b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c8626f-841c-4381-bee1-e79634010f5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9f13f13-f422-4618-8a2c-88be92c80cc6}" ma:internalName="TaxCatchAll" ma:showField="CatchAllData" ma:web="bcc8626f-841c-4381-bee1-e79634010f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c8626f-841c-4381-bee1-e79634010f5a" xsi:nil="true"/>
    <lcf76f155ced4ddcb4097134ff3c332f xmlns="b953ecd9-3916-4383-bc98-2b3b3c77d7b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25FE11-DD94-4103-BE5F-488EEDE57E3E}"/>
</file>

<file path=customXml/itemProps2.xml><?xml version="1.0" encoding="utf-8"?>
<ds:datastoreItem xmlns:ds="http://schemas.openxmlformats.org/officeDocument/2006/customXml" ds:itemID="{8F803F2A-F902-4F4C-8D6A-9011E5FE2F17}"/>
</file>

<file path=customXml/itemProps3.xml><?xml version="1.0" encoding="utf-8"?>
<ds:datastoreItem xmlns:ds="http://schemas.openxmlformats.org/officeDocument/2006/customXml" ds:itemID="{0EF7064C-1050-49D4-9773-8A035DC76875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0x010100F7FB6A376FC6D14F9DFA4E62AE03D1C1</vt:lpwstr>
  </property>
</Properties>
</file>